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58" r:id="rId4"/>
    <p:sldId id="275" r:id="rId5"/>
    <p:sldId id="261" r:id="rId6"/>
    <p:sldId id="262" r:id="rId7"/>
    <p:sldId id="263" r:id="rId8"/>
    <p:sldId id="264" r:id="rId9"/>
    <p:sldId id="265" r:id="rId10"/>
    <p:sldId id="284" r:id="rId11"/>
    <p:sldId id="286" r:id="rId12"/>
    <p:sldId id="285" r:id="rId13"/>
    <p:sldId id="266" r:id="rId14"/>
    <p:sldId id="267" r:id="rId15"/>
    <p:sldId id="269" r:id="rId16"/>
    <p:sldId id="270" r:id="rId17"/>
    <p:sldId id="289" r:id="rId18"/>
    <p:sldId id="287" r:id="rId19"/>
    <p:sldId id="291" r:id="rId20"/>
    <p:sldId id="290" r:id="rId21"/>
    <p:sldId id="292" r:id="rId22"/>
    <p:sldId id="288" r:id="rId23"/>
    <p:sldId id="293" r:id="rId24"/>
    <p:sldId id="294" r:id="rId25"/>
    <p:sldId id="297" r:id="rId26"/>
    <p:sldId id="295" r:id="rId27"/>
    <p:sldId id="308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9" r:id="rId39"/>
    <p:sldId id="310" r:id="rId40"/>
    <p:sldId id="311" r:id="rId41"/>
    <p:sldId id="312" r:id="rId42"/>
    <p:sldId id="313" r:id="rId43"/>
    <p:sldId id="315" r:id="rId44"/>
    <p:sldId id="314" r:id="rId45"/>
    <p:sldId id="277" r:id="rId46"/>
    <p:sldId id="276" r:id="rId47"/>
    <p:sldId id="278" r:id="rId48"/>
    <p:sldId id="279" r:id="rId49"/>
    <p:sldId id="280" r:id="rId50"/>
    <p:sldId id="283" r:id="rId51"/>
    <p:sldId id="282" r:id="rId52"/>
    <p:sldId id="272" r:id="rId53"/>
    <p:sldId id="316" r:id="rId54"/>
    <p:sldId id="273" r:id="rId55"/>
    <p:sldId id="317" r:id="rId56"/>
    <p:sldId id="318" r:id="rId57"/>
    <p:sldId id="268" r:id="rId58"/>
  </p:sldIdLst>
  <p:sldSz cx="9144000" cy="6858000" type="screen4x3"/>
  <p:notesSz cx="7099300" cy="10234613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4D4D4D"/>
    <a:srgbClr val="FF0000"/>
    <a:srgbClr val="800000"/>
    <a:srgbClr val="000050"/>
    <a:srgbClr val="CCCCFF"/>
    <a:srgbClr val="3399FF"/>
    <a:srgbClr val="FF5050"/>
    <a:srgbClr val="FF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21" autoAdjust="0"/>
  </p:normalViewPr>
  <p:slideViewPr>
    <p:cSldViewPr>
      <p:cViewPr>
        <p:scale>
          <a:sx n="80" d="100"/>
          <a:sy n="80" d="100"/>
        </p:scale>
        <p:origin x="-108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300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D6679-0090-41B6-8140-AD6328FF3FD9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FF4E0-C136-42B8-98B7-92BA1BA95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96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625CBA7C-486F-4088-9ED0-473231FCBF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62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5660B9EC-2ED3-42C9-8298-1B6E218013C4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F6CAD3C6-BBCD-4C41-AA70-846A6162F911}" type="slidenum">
              <a:rPr lang="en-US" smtClean="0">
                <a:latin typeface="Arial" charset="0"/>
              </a:rPr>
              <a:pPr eaLnBrk="1" hangingPunct="1"/>
              <a:t>10</a:t>
            </a:fld>
            <a:endParaRPr lang="en-US" dirty="0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45191A57-3AB5-4483-B2EF-D7E72C23B1D4}" type="slidenum">
              <a:rPr lang="en-US" smtClean="0">
                <a:latin typeface="Arial" charset="0"/>
              </a:rPr>
              <a:pPr eaLnBrk="1" hangingPunct="1"/>
              <a:t>11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E0ED1844-785F-4B2F-8104-BABD965989D0}" type="slidenum">
              <a:rPr lang="en-US" smtClean="0">
                <a:latin typeface="Arial" charset="0"/>
              </a:rPr>
              <a:pPr eaLnBrk="1" hangingPunct="1"/>
              <a:t>12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3420750A-F824-47D8-A864-A8F7F7083BE3}" type="slidenum">
              <a:rPr lang="en-US" smtClean="0">
                <a:latin typeface="Arial" charset="0"/>
              </a:rPr>
              <a:pPr eaLnBrk="1" hangingPunct="1"/>
              <a:t>13</a:t>
            </a:fld>
            <a:endParaRPr lang="en-US" dirty="0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D07AC229-9683-479D-BBFF-D923096BAA31}" type="slidenum">
              <a:rPr lang="en-US" smtClean="0">
                <a:latin typeface="Arial" charset="0"/>
              </a:rPr>
              <a:pPr eaLnBrk="1" hangingPunct="1"/>
              <a:t>14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AEECC287-790C-4D9C-A826-00190F655A29}" type="slidenum">
              <a:rPr lang="en-US" smtClean="0">
                <a:latin typeface="Arial" charset="0"/>
              </a:rPr>
              <a:pPr eaLnBrk="1" hangingPunct="1"/>
              <a:t>15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92FCA51C-96DB-4B4E-9C0F-A7FC02F5EDEE}" type="slidenum">
              <a:rPr lang="en-US" smtClean="0">
                <a:latin typeface="Arial" charset="0"/>
              </a:rPr>
              <a:pPr eaLnBrk="1" hangingPunct="1"/>
              <a:t>16</a:t>
            </a:fld>
            <a:endParaRPr lang="en-US" dirty="0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3F51518A-8897-4802-B012-CD503071A9E9}" type="slidenum">
              <a:rPr lang="en-US" smtClean="0">
                <a:latin typeface="Arial" charset="0"/>
              </a:rPr>
              <a:pPr eaLnBrk="1" hangingPunct="1"/>
              <a:t>17</a:t>
            </a:fld>
            <a:endParaRPr lang="en-US" dirty="0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656E82BC-D4A0-4F6A-8E1C-E978509D265D}" type="slidenum">
              <a:rPr lang="en-US" smtClean="0">
                <a:latin typeface="Arial" charset="0"/>
              </a:rPr>
              <a:pPr eaLnBrk="1" hangingPunct="1"/>
              <a:t>18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FC756B8E-130A-47C4-A068-1053E9D0F124}" type="slidenum">
              <a:rPr lang="en-US" smtClean="0">
                <a:latin typeface="Arial" charset="0"/>
              </a:rPr>
              <a:pPr eaLnBrk="1" hangingPunct="1"/>
              <a:t>19</a:t>
            </a:fld>
            <a:endParaRPr lang="en-US" dirty="0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8DE4C37D-76C1-40F1-A242-9A8E67229733}" type="slidenum">
              <a:rPr lang="en-US" smtClean="0">
                <a:latin typeface="Arial" charset="0"/>
              </a:rPr>
              <a:pPr eaLnBrk="1" hangingPunct="1"/>
              <a:t>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68F80F06-CEA8-4B8A-A7C4-333ED384C1DD}" type="slidenum">
              <a:rPr lang="en-US" smtClean="0">
                <a:latin typeface="Arial" charset="0"/>
              </a:rPr>
              <a:pPr eaLnBrk="1" hangingPunct="1"/>
              <a:t>20</a:t>
            </a:fld>
            <a:endParaRPr lang="en-US" dirty="0" smtClean="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8B33674B-DBAE-4137-B511-33736418E8DC}" type="slidenum">
              <a:rPr lang="en-US" smtClean="0">
                <a:latin typeface="Arial" charset="0"/>
              </a:rPr>
              <a:pPr eaLnBrk="1" hangingPunct="1"/>
              <a:t>21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30838569-B3ED-43F5-B501-445D2607E80F}" type="slidenum">
              <a:rPr lang="en-US" smtClean="0">
                <a:latin typeface="Arial" charset="0"/>
              </a:rPr>
              <a:pPr eaLnBrk="1" hangingPunct="1"/>
              <a:t>22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281E7E18-04EE-4F35-8A48-B72B0D5CB9AE}" type="slidenum">
              <a:rPr lang="en-US" smtClean="0">
                <a:latin typeface="Arial" charset="0"/>
              </a:rPr>
              <a:pPr eaLnBrk="1" hangingPunct="1"/>
              <a:t>23</a:t>
            </a:fld>
            <a:endParaRPr lang="en-US" dirty="0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77FAB544-FB99-4E49-80AC-7D4C1F5252FF}" type="slidenum">
              <a:rPr lang="en-US" smtClean="0">
                <a:latin typeface="Arial" charset="0"/>
              </a:rPr>
              <a:pPr eaLnBrk="1" hangingPunct="1"/>
              <a:t>24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77FAB544-FB99-4E49-80AC-7D4C1F5252FF}" type="slidenum">
              <a:rPr lang="en-US" smtClean="0">
                <a:latin typeface="Arial" charset="0"/>
              </a:rPr>
              <a:pPr eaLnBrk="1" hangingPunct="1"/>
              <a:t>25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192AF5B8-D23C-460F-9F2F-D60064954A80}" type="slidenum">
              <a:rPr lang="en-US" smtClean="0">
                <a:latin typeface="Arial" charset="0"/>
              </a:rPr>
              <a:pPr eaLnBrk="1" hangingPunct="1"/>
              <a:t>26</a:t>
            </a:fld>
            <a:endParaRPr lang="en-US" dirty="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281E7E18-04EE-4F35-8A48-B72B0D5CB9AE}" type="slidenum">
              <a:rPr lang="en-US" smtClean="0">
                <a:latin typeface="Arial" charset="0"/>
              </a:rPr>
              <a:pPr eaLnBrk="1" hangingPunct="1"/>
              <a:t>27</a:t>
            </a:fld>
            <a:endParaRPr lang="en-US" dirty="0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192AF5B8-D23C-460F-9F2F-D60064954A80}" type="slidenum">
              <a:rPr lang="en-US" smtClean="0">
                <a:latin typeface="Arial" charset="0"/>
              </a:rPr>
              <a:pPr eaLnBrk="1" hangingPunct="1"/>
              <a:t>28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192AF5B8-D23C-460F-9F2F-D60064954A80}" type="slidenum">
              <a:rPr lang="en-US" smtClean="0">
                <a:latin typeface="Arial" charset="0"/>
              </a:rPr>
              <a:pPr eaLnBrk="1" hangingPunct="1"/>
              <a:t>29</a:t>
            </a:fld>
            <a:endParaRPr lang="en-US" dirty="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26810A23-2E80-467A-AEB7-6A08AD638347}" type="slidenum">
              <a:rPr lang="en-US" smtClean="0">
                <a:latin typeface="Arial" charset="0"/>
              </a:rPr>
              <a:pPr eaLnBrk="1" hangingPunct="1"/>
              <a:t>3</a:t>
            </a:fld>
            <a:endParaRPr lang="en-US" dirty="0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192AF5B8-D23C-460F-9F2F-D60064954A80}" type="slidenum">
              <a:rPr lang="en-US" smtClean="0">
                <a:latin typeface="Arial" charset="0"/>
              </a:rPr>
              <a:pPr eaLnBrk="1" hangingPunct="1"/>
              <a:t>30</a:t>
            </a:fld>
            <a:endParaRPr lang="en-US" dirty="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192AF5B8-D23C-460F-9F2F-D60064954A80}" type="slidenum">
              <a:rPr lang="en-US" smtClean="0">
                <a:latin typeface="Arial" charset="0"/>
              </a:rPr>
              <a:pPr eaLnBrk="1" hangingPunct="1"/>
              <a:t>31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192AF5B8-D23C-460F-9F2F-D60064954A80}" type="slidenum">
              <a:rPr lang="en-US" smtClean="0">
                <a:latin typeface="Arial" charset="0"/>
              </a:rPr>
              <a:pPr eaLnBrk="1" hangingPunct="1"/>
              <a:t>32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eaLnBrk="1" hangingPunct="1"/>
            <a:fld id="{9F548AEF-B9AB-4D9B-8466-DE1087ABC9A8}" type="slidenum">
              <a:rPr lang="en-US" sz="1300">
                <a:latin typeface="Arial" charset="0"/>
              </a:rPr>
              <a:pPr algn="r" eaLnBrk="1" hangingPunct="1"/>
              <a:t>33</a:t>
            </a:fld>
            <a:endParaRPr lang="en-US" sz="1300" dirty="0">
              <a:latin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eaLnBrk="1" hangingPunct="1"/>
            <a:fld id="{9F548AEF-B9AB-4D9B-8466-DE1087ABC9A8}" type="slidenum">
              <a:rPr lang="en-US" sz="1300">
                <a:latin typeface="Arial" charset="0"/>
              </a:rPr>
              <a:pPr algn="r" eaLnBrk="1" hangingPunct="1"/>
              <a:t>34</a:t>
            </a:fld>
            <a:endParaRPr lang="en-US" sz="1300" dirty="0">
              <a:latin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eaLnBrk="1" hangingPunct="1"/>
            <a:fld id="{BFF29268-BD5D-45C5-A42A-9A2CC8810757}" type="slidenum">
              <a:rPr lang="en-US" sz="1300">
                <a:latin typeface="Arial" charset="0"/>
              </a:rPr>
              <a:pPr algn="r" eaLnBrk="1" hangingPunct="1"/>
              <a:t>35</a:t>
            </a:fld>
            <a:endParaRPr lang="en-US" sz="1300" dirty="0">
              <a:latin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eaLnBrk="1" hangingPunct="1"/>
            <a:fld id="{7C3D89A2-2543-407B-BAE5-D94F4E6812A4}" type="slidenum">
              <a:rPr lang="en-US" sz="1300">
                <a:latin typeface="Arial" charset="0"/>
              </a:rPr>
              <a:pPr algn="r" eaLnBrk="1" hangingPunct="1"/>
              <a:t>36</a:t>
            </a:fld>
            <a:endParaRPr lang="en-US" sz="1300" dirty="0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eaLnBrk="1" hangingPunct="1"/>
            <a:fld id="{7C3D89A2-2543-407B-BAE5-D94F4E6812A4}" type="slidenum">
              <a:rPr lang="en-US" sz="1300">
                <a:latin typeface="Arial" charset="0"/>
              </a:rPr>
              <a:pPr algn="r" eaLnBrk="1" hangingPunct="1"/>
              <a:t>37</a:t>
            </a:fld>
            <a:endParaRPr lang="en-US" sz="1300" dirty="0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eaLnBrk="1" hangingPunct="1"/>
            <a:fld id="{7C3D89A2-2543-407B-BAE5-D94F4E6812A4}" type="slidenum">
              <a:rPr lang="en-US" sz="1300">
                <a:latin typeface="Arial" charset="0"/>
              </a:rPr>
              <a:pPr algn="r" eaLnBrk="1" hangingPunct="1"/>
              <a:t>38</a:t>
            </a:fld>
            <a:endParaRPr lang="en-US" sz="1300" dirty="0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eaLnBrk="1" hangingPunct="1"/>
            <a:fld id="{7C3D89A2-2543-407B-BAE5-D94F4E6812A4}" type="slidenum">
              <a:rPr lang="en-US" sz="1300">
                <a:latin typeface="Arial" charset="0"/>
              </a:rPr>
              <a:pPr algn="r" eaLnBrk="1" hangingPunct="1"/>
              <a:t>39</a:t>
            </a:fld>
            <a:endParaRPr lang="en-US" sz="1300" dirty="0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7915A8DB-7842-4586-99FF-97EB6E609A00}" type="slidenum">
              <a:rPr lang="en-US" smtClean="0">
                <a:latin typeface="Arial" charset="0"/>
              </a:rPr>
              <a:pPr eaLnBrk="1" hangingPunct="1"/>
              <a:t>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eaLnBrk="1" hangingPunct="1"/>
            <a:fld id="{7C3D89A2-2543-407B-BAE5-D94F4E6812A4}" type="slidenum">
              <a:rPr lang="en-US" sz="1300">
                <a:latin typeface="Arial" charset="0"/>
              </a:rPr>
              <a:pPr algn="r" eaLnBrk="1" hangingPunct="1"/>
              <a:t>40</a:t>
            </a:fld>
            <a:endParaRPr lang="en-US" sz="1300" dirty="0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eaLnBrk="1" hangingPunct="1"/>
            <a:fld id="{7C3D89A2-2543-407B-BAE5-D94F4E6812A4}" type="slidenum">
              <a:rPr lang="en-US" sz="1300">
                <a:latin typeface="Arial" charset="0"/>
              </a:rPr>
              <a:pPr algn="r" eaLnBrk="1" hangingPunct="1"/>
              <a:t>41</a:t>
            </a:fld>
            <a:endParaRPr lang="en-US" sz="1300" dirty="0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eaLnBrk="1" hangingPunct="1"/>
            <a:fld id="{7C3D89A2-2543-407B-BAE5-D94F4E6812A4}" type="slidenum">
              <a:rPr lang="en-US" sz="1300">
                <a:latin typeface="Arial" charset="0"/>
              </a:rPr>
              <a:pPr algn="r" eaLnBrk="1" hangingPunct="1"/>
              <a:t>42</a:t>
            </a:fld>
            <a:endParaRPr lang="en-US" sz="1300" dirty="0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eaLnBrk="1" hangingPunct="1"/>
            <a:fld id="{7C3D89A2-2543-407B-BAE5-D94F4E6812A4}" type="slidenum">
              <a:rPr lang="en-US" sz="1300">
                <a:latin typeface="Arial" charset="0"/>
              </a:rPr>
              <a:pPr algn="r" eaLnBrk="1" hangingPunct="1"/>
              <a:t>43</a:t>
            </a:fld>
            <a:endParaRPr lang="en-US" sz="1300" dirty="0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6C1007CD-7F07-4825-B5F4-675F7B129960}" type="slidenum">
              <a:rPr lang="en-US" smtClean="0">
                <a:latin typeface="Arial" charset="0"/>
              </a:rPr>
              <a:pPr eaLnBrk="1" hangingPunct="1"/>
              <a:t>44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DA97DBDD-3A8F-4743-B39E-8597430E3001}" type="slidenum">
              <a:rPr lang="en-US" smtClean="0">
                <a:latin typeface="Arial" charset="0"/>
              </a:rPr>
              <a:pPr eaLnBrk="1" hangingPunct="1"/>
              <a:t>45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5BECBFDC-713B-490D-B88E-54CB503801B8}" type="slidenum">
              <a:rPr lang="en-US" smtClean="0">
                <a:latin typeface="Arial" charset="0"/>
              </a:rPr>
              <a:pPr eaLnBrk="1" hangingPunct="1"/>
              <a:t>46</a:t>
            </a:fld>
            <a:endParaRPr lang="en-US" dirty="0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6C1007CD-7F07-4825-B5F4-675F7B129960}" type="slidenum">
              <a:rPr lang="en-US" smtClean="0">
                <a:latin typeface="Arial" charset="0"/>
              </a:rPr>
              <a:pPr eaLnBrk="1" hangingPunct="1"/>
              <a:t>47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0E833D83-2BAF-447C-8C79-7775BC0B91CB}" type="slidenum">
              <a:rPr lang="en-US" smtClean="0">
                <a:latin typeface="Arial" charset="0"/>
              </a:rPr>
              <a:pPr eaLnBrk="1" hangingPunct="1"/>
              <a:t>48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A000F0EE-E9D1-4513-92CB-6EF48BCE7218}" type="slidenum">
              <a:rPr lang="en-US" smtClean="0">
                <a:latin typeface="Arial" charset="0"/>
              </a:rPr>
              <a:pPr eaLnBrk="1" hangingPunct="1"/>
              <a:t>49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48FA8EA2-1416-469E-A829-68B1E8DD0314}" type="slidenum">
              <a:rPr lang="en-US" smtClean="0">
                <a:latin typeface="Arial" charset="0"/>
              </a:rPr>
              <a:pPr eaLnBrk="1" hangingPunct="1"/>
              <a:t>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79E85F47-3C16-400D-8EBF-951EA19C39F7}" type="slidenum">
              <a:rPr lang="en-US" smtClean="0">
                <a:latin typeface="Arial" charset="0"/>
              </a:rPr>
              <a:pPr eaLnBrk="1" hangingPunct="1"/>
              <a:t>50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EE96602B-DB98-4569-B356-270BACF00212}" type="slidenum">
              <a:rPr lang="en-US" smtClean="0">
                <a:latin typeface="Arial" charset="0"/>
              </a:rPr>
              <a:pPr eaLnBrk="1" hangingPunct="1"/>
              <a:t>51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43F01CC8-273B-4EB3-BEE6-690D12CE8236}" type="slidenum">
              <a:rPr lang="en-US" smtClean="0">
                <a:latin typeface="Arial" charset="0"/>
              </a:rPr>
              <a:pPr eaLnBrk="1" hangingPunct="1"/>
              <a:t>52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43F01CC8-273B-4EB3-BEE6-690D12CE8236}" type="slidenum">
              <a:rPr lang="en-US" smtClean="0">
                <a:latin typeface="Arial" charset="0"/>
              </a:rPr>
              <a:pPr eaLnBrk="1" hangingPunct="1"/>
              <a:t>53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47FEB6D4-2E57-4826-8A6B-E7B5CF3C1F0A}" type="slidenum">
              <a:rPr lang="en-US" smtClean="0">
                <a:latin typeface="Arial" charset="0"/>
              </a:rPr>
              <a:pPr eaLnBrk="1" hangingPunct="1"/>
              <a:t>54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47FEB6D4-2E57-4826-8A6B-E7B5CF3C1F0A}" type="slidenum">
              <a:rPr lang="en-US" smtClean="0">
                <a:latin typeface="Arial" charset="0"/>
              </a:rPr>
              <a:pPr eaLnBrk="1" hangingPunct="1"/>
              <a:t>55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47FEB6D4-2E57-4826-8A6B-E7B5CF3C1F0A}" type="slidenum">
              <a:rPr lang="en-US" smtClean="0">
                <a:latin typeface="Arial" charset="0"/>
              </a:rPr>
              <a:pPr eaLnBrk="1" hangingPunct="1"/>
              <a:t>56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67B4A5A0-BB27-4848-9404-F85E5A4C73C8}" type="slidenum">
              <a:rPr lang="en-US" smtClean="0">
                <a:latin typeface="Arial" charset="0"/>
              </a:rPr>
              <a:pPr eaLnBrk="1" hangingPunct="1"/>
              <a:t>57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58592656-251E-45A8-9EF5-64DD79B3C24D}" type="slidenum">
              <a:rPr lang="en-US" smtClean="0">
                <a:latin typeface="Arial" charset="0"/>
              </a:rPr>
              <a:pPr eaLnBrk="1" hangingPunct="1"/>
              <a:t>6</a:t>
            </a:fld>
            <a:endParaRPr lang="en-US" dirty="0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2845C509-1FD1-4A32-91EE-61ABB7C89937}" type="slidenum">
              <a:rPr lang="en-US" smtClean="0">
                <a:latin typeface="Arial" charset="0"/>
              </a:rPr>
              <a:pPr eaLnBrk="1" hangingPunct="1"/>
              <a:t>7</a:t>
            </a:fld>
            <a:endParaRPr lang="en-US" dirty="0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3EBB9378-1FFE-44BC-BA8B-990385CEEE9D}" type="slidenum">
              <a:rPr lang="en-US" smtClean="0">
                <a:latin typeface="Arial" charset="0"/>
              </a:rPr>
              <a:pPr eaLnBrk="1" hangingPunct="1"/>
              <a:t>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E270D0AE-3F82-4D43-BED6-B3DE351A22DD}" type="slidenum">
              <a:rPr lang="en-US" smtClean="0">
                <a:latin typeface="Arial" charset="0"/>
              </a:rPr>
              <a:pPr eaLnBrk="1" hangingPunct="1"/>
              <a:t>9</a:t>
            </a:fld>
            <a:endParaRPr lang="en-US" dirty="0" smtClean="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"/>
          <p:cNvSpPr>
            <a:spLocks/>
          </p:cNvSpPr>
          <p:nvPr/>
        </p:nvSpPr>
        <p:spPr bwMode="hidden">
          <a:xfrm>
            <a:off x="3175" y="0"/>
            <a:ext cx="9140825" cy="6858000"/>
          </a:xfrm>
          <a:custGeom>
            <a:avLst/>
            <a:gdLst>
              <a:gd name="T0" fmla="*/ 0 w 5740"/>
              <a:gd name="T1" fmla="*/ 0 h 1906"/>
              <a:gd name="T2" fmla="*/ 0 w 5740"/>
              <a:gd name="T3" fmla="*/ 1339 h 1906"/>
              <a:gd name="T4" fmla="*/ 5830 w 5740"/>
              <a:gd name="T5" fmla="*/ 1339 h 1906"/>
              <a:gd name="T6" fmla="*/ 5830 w 5740"/>
              <a:gd name="T7" fmla="*/ 0 h 1906"/>
              <a:gd name="T8" fmla="*/ 0 w 5740"/>
              <a:gd name="T9" fmla="*/ 0 h 1906"/>
              <a:gd name="T10" fmla="*/ 0 w 5740"/>
              <a:gd name="T11" fmla="*/ 0 h 19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3CF4-E90B-44AD-9460-F427AD9AF3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AutoShape 2"/>
          <p:cNvSpPr>
            <a:spLocks noChangeArrowheads="1"/>
          </p:cNvSpPr>
          <p:nvPr userDrawn="1"/>
        </p:nvSpPr>
        <p:spPr bwMode="auto">
          <a:xfrm>
            <a:off x="395536" y="1484784"/>
            <a:ext cx="8424936" cy="3024336"/>
          </a:xfrm>
          <a:prstGeom prst="bevel">
            <a:avLst>
              <a:gd name="adj" fmla="val 6079"/>
            </a:avLst>
          </a:prstGeom>
          <a:solidFill>
            <a:schemeClr val="tx2">
              <a:lumMod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342900" eaLnBrk="1" hangingPunct="1">
              <a:lnSpc>
                <a:spcPct val="90000"/>
              </a:lnSpc>
              <a:spcBef>
                <a:spcPct val="20000"/>
              </a:spcBef>
            </a:pPr>
            <a:endParaRPr lang="pt-BR" sz="4000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hidden">
          <a:xfrm>
            <a:off x="5923284" y="2132856"/>
            <a:ext cx="3113212" cy="2728020"/>
          </a:xfrm>
          <a:custGeom>
            <a:avLst/>
            <a:gdLst>
              <a:gd name="T0" fmla="*/ 982 w 2296"/>
              <a:gd name="T1" fmla="*/ 1061 h 1469"/>
              <a:gd name="T2" fmla="*/ 1357 w 2296"/>
              <a:gd name="T3" fmla="*/ 1012 h 1469"/>
              <a:gd name="T4" fmla="*/ 1666 w 2296"/>
              <a:gd name="T5" fmla="*/ 957 h 1469"/>
              <a:gd name="T6" fmla="*/ 1916 w 2296"/>
              <a:gd name="T7" fmla="*/ 897 h 1469"/>
              <a:gd name="T8" fmla="*/ 2100 w 2296"/>
              <a:gd name="T9" fmla="*/ 832 h 1469"/>
              <a:gd name="T10" fmla="*/ 2220 w 2296"/>
              <a:gd name="T11" fmla="*/ 756 h 1469"/>
              <a:gd name="T12" fmla="*/ 2285 w 2296"/>
              <a:gd name="T13" fmla="*/ 669 h 1469"/>
              <a:gd name="T14" fmla="*/ 2290 w 2296"/>
              <a:gd name="T15" fmla="*/ 560 h 1469"/>
              <a:gd name="T16" fmla="*/ 2241 w 2296"/>
              <a:gd name="T17" fmla="*/ 457 h 1469"/>
              <a:gd name="T18" fmla="*/ 2144 w 2296"/>
              <a:gd name="T19" fmla="*/ 364 h 1469"/>
              <a:gd name="T20" fmla="*/ 2008 w 2296"/>
              <a:gd name="T21" fmla="*/ 277 h 1469"/>
              <a:gd name="T22" fmla="*/ 1769 w 2296"/>
              <a:gd name="T23" fmla="*/ 157 h 1469"/>
              <a:gd name="T24" fmla="*/ 1612 w 2296"/>
              <a:gd name="T25" fmla="*/ 92 h 1469"/>
              <a:gd name="T26" fmla="*/ 1476 w 2296"/>
              <a:gd name="T27" fmla="*/ 43 h 1469"/>
              <a:gd name="T28" fmla="*/ 1384 w 2296"/>
              <a:gd name="T29" fmla="*/ 10 h 1469"/>
              <a:gd name="T30" fmla="*/ 1346 w 2296"/>
              <a:gd name="T31" fmla="*/ 0 h 1469"/>
              <a:gd name="T32" fmla="*/ 1655 w 2296"/>
              <a:gd name="T33" fmla="*/ 119 h 1469"/>
              <a:gd name="T34" fmla="*/ 1948 w 2296"/>
              <a:gd name="T35" fmla="*/ 255 h 1469"/>
              <a:gd name="T36" fmla="*/ 2068 w 2296"/>
              <a:gd name="T37" fmla="*/ 326 h 1469"/>
              <a:gd name="T38" fmla="*/ 2171 w 2296"/>
              <a:gd name="T39" fmla="*/ 402 h 1469"/>
              <a:gd name="T40" fmla="*/ 2236 w 2296"/>
              <a:gd name="T41" fmla="*/ 478 h 1469"/>
              <a:gd name="T42" fmla="*/ 2263 w 2296"/>
              <a:gd name="T43" fmla="*/ 560 h 1469"/>
              <a:gd name="T44" fmla="*/ 2241 w 2296"/>
              <a:gd name="T45" fmla="*/ 636 h 1469"/>
              <a:gd name="T46" fmla="*/ 2171 w 2296"/>
              <a:gd name="T47" fmla="*/ 702 h 1469"/>
              <a:gd name="T48" fmla="*/ 2062 w 2296"/>
              <a:gd name="T49" fmla="*/ 756 h 1469"/>
              <a:gd name="T50" fmla="*/ 1921 w 2296"/>
              <a:gd name="T51" fmla="*/ 800 h 1469"/>
              <a:gd name="T52" fmla="*/ 1748 w 2296"/>
              <a:gd name="T53" fmla="*/ 843 h 1469"/>
              <a:gd name="T54" fmla="*/ 1351 w 2296"/>
              <a:gd name="T55" fmla="*/ 908 h 1469"/>
              <a:gd name="T56" fmla="*/ 923 w 2296"/>
              <a:gd name="T57" fmla="*/ 968 h 1469"/>
              <a:gd name="T58" fmla="*/ 521 w 2296"/>
              <a:gd name="T59" fmla="*/ 1028 h 1469"/>
              <a:gd name="T60" fmla="*/ 353 w 2296"/>
              <a:gd name="T61" fmla="*/ 1066 h 1469"/>
              <a:gd name="T62" fmla="*/ 206 w 2296"/>
              <a:gd name="T63" fmla="*/ 1104 h 1469"/>
              <a:gd name="T64" fmla="*/ 92 w 2296"/>
              <a:gd name="T65" fmla="*/ 1148 h 1469"/>
              <a:gd name="T66" fmla="*/ 22 w 2296"/>
              <a:gd name="T67" fmla="*/ 1202 h 1469"/>
              <a:gd name="T68" fmla="*/ 0 w 2296"/>
              <a:gd name="T69" fmla="*/ 1262 h 1469"/>
              <a:gd name="T70" fmla="*/ 27 w 2296"/>
              <a:gd name="T71" fmla="*/ 1327 h 1469"/>
              <a:gd name="T72" fmla="*/ 98 w 2296"/>
              <a:gd name="T73" fmla="*/ 1382 h 1469"/>
              <a:gd name="T74" fmla="*/ 196 w 2296"/>
              <a:gd name="T75" fmla="*/ 1425 h 1469"/>
              <a:gd name="T76" fmla="*/ 326 w 2296"/>
              <a:gd name="T77" fmla="*/ 1469 h 1469"/>
              <a:gd name="T78" fmla="*/ 217 w 2296"/>
              <a:gd name="T79" fmla="*/ 1414 h 1469"/>
              <a:gd name="T80" fmla="*/ 147 w 2296"/>
              <a:gd name="T81" fmla="*/ 1360 h 1469"/>
              <a:gd name="T82" fmla="*/ 120 w 2296"/>
              <a:gd name="T83" fmla="*/ 1306 h 1469"/>
              <a:gd name="T84" fmla="*/ 141 w 2296"/>
              <a:gd name="T85" fmla="*/ 1257 h 1469"/>
              <a:gd name="T86" fmla="*/ 212 w 2296"/>
              <a:gd name="T87" fmla="*/ 1208 h 1469"/>
              <a:gd name="T88" fmla="*/ 342 w 2296"/>
              <a:gd name="T89" fmla="*/ 1164 h 1469"/>
              <a:gd name="T90" fmla="*/ 527 w 2296"/>
              <a:gd name="T91" fmla="*/ 1121 h 1469"/>
              <a:gd name="T92" fmla="*/ 771 w 2296"/>
              <a:gd name="T93" fmla="*/ 1088 h 1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96" h="1469">
                <a:moveTo>
                  <a:pt x="771" y="1088"/>
                </a:moveTo>
                <a:lnTo>
                  <a:pt x="982" y="1061"/>
                </a:lnTo>
                <a:lnTo>
                  <a:pt x="1178" y="1034"/>
                </a:lnTo>
                <a:lnTo>
                  <a:pt x="1357" y="1012"/>
                </a:lnTo>
                <a:lnTo>
                  <a:pt x="1520" y="985"/>
                </a:lnTo>
                <a:lnTo>
                  <a:pt x="1666" y="957"/>
                </a:lnTo>
                <a:lnTo>
                  <a:pt x="1796" y="930"/>
                </a:lnTo>
                <a:lnTo>
                  <a:pt x="1916" y="897"/>
                </a:lnTo>
                <a:lnTo>
                  <a:pt x="2013" y="870"/>
                </a:lnTo>
                <a:lnTo>
                  <a:pt x="2100" y="832"/>
                </a:lnTo>
                <a:lnTo>
                  <a:pt x="2171" y="800"/>
                </a:lnTo>
                <a:lnTo>
                  <a:pt x="2220" y="756"/>
                </a:lnTo>
                <a:lnTo>
                  <a:pt x="2263" y="712"/>
                </a:lnTo>
                <a:lnTo>
                  <a:pt x="2285" y="669"/>
                </a:lnTo>
                <a:lnTo>
                  <a:pt x="2296" y="614"/>
                </a:lnTo>
                <a:lnTo>
                  <a:pt x="2290" y="560"/>
                </a:lnTo>
                <a:lnTo>
                  <a:pt x="2269" y="500"/>
                </a:lnTo>
                <a:lnTo>
                  <a:pt x="2241" y="457"/>
                </a:lnTo>
                <a:lnTo>
                  <a:pt x="2198" y="408"/>
                </a:lnTo>
                <a:lnTo>
                  <a:pt x="2144" y="364"/>
                </a:lnTo>
                <a:lnTo>
                  <a:pt x="2079" y="321"/>
                </a:lnTo>
                <a:lnTo>
                  <a:pt x="2008" y="277"/>
                </a:lnTo>
                <a:lnTo>
                  <a:pt x="1927" y="234"/>
                </a:lnTo>
                <a:lnTo>
                  <a:pt x="1769" y="157"/>
                </a:lnTo>
                <a:lnTo>
                  <a:pt x="1688" y="125"/>
                </a:lnTo>
                <a:lnTo>
                  <a:pt x="1612" y="92"/>
                </a:lnTo>
                <a:lnTo>
                  <a:pt x="1536" y="65"/>
                </a:lnTo>
                <a:lnTo>
                  <a:pt x="1476" y="43"/>
                </a:lnTo>
                <a:lnTo>
                  <a:pt x="1422" y="27"/>
                </a:lnTo>
                <a:lnTo>
                  <a:pt x="1384" y="10"/>
                </a:lnTo>
                <a:lnTo>
                  <a:pt x="1357" y="5"/>
                </a:lnTo>
                <a:lnTo>
                  <a:pt x="1346" y="0"/>
                </a:lnTo>
                <a:lnTo>
                  <a:pt x="1498" y="54"/>
                </a:lnTo>
                <a:lnTo>
                  <a:pt x="1655" y="119"/>
                </a:lnTo>
                <a:lnTo>
                  <a:pt x="1807" y="185"/>
                </a:lnTo>
                <a:lnTo>
                  <a:pt x="1948" y="255"/>
                </a:lnTo>
                <a:lnTo>
                  <a:pt x="2013" y="288"/>
                </a:lnTo>
                <a:lnTo>
                  <a:pt x="2068" y="326"/>
                </a:lnTo>
                <a:lnTo>
                  <a:pt x="2122" y="364"/>
                </a:lnTo>
                <a:lnTo>
                  <a:pt x="2171" y="402"/>
                </a:lnTo>
                <a:lnTo>
                  <a:pt x="2209" y="440"/>
                </a:lnTo>
                <a:lnTo>
                  <a:pt x="2236" y="478"/>
                </a:lnTo>
                <a:lnTo>
                  <a:pt x="2252" y="522"/>
                </a:lnTo>
                <a:lnTo>
                  <a:pt x="2263" y="560"/>
                </a:lnTo>
                <a:lnTo>
                  <a:pt x="2258" y="598"/>
                </a:lnTo>
                <a:lnTo>
                  <a:pt x="2241" y="636"/>
                </a:lnTo>
                <a:lnTo>
                  <a:pt x="2214" y="669"/>
                </a:lnTo>
                <a:lnTo>
                  <a:pt x="2171" y="702"/>
                </a:lnTo>
                <a:lnTo>
                  <a:pt x="2122" y="729"/>
                </a:lnTo>
                <a:lnTo>
                  <a:pt x="2062" y="756"/>
                </a:lnTo>
                <a:lnTo>
                  <a:pt x="1997" y="778"/>
                </a:lnTo>
                <a:lnTo>
                  <a:pt x="1921" y="800"/>
                </a:lnTo>
                <a:lnTo>
                  <a:pt x="1834" y="821"/>
                </a:lnTo>
                <a:lnTo>
                  <a:pt x="1748" y="843"/>
                </a:lnTo>
                <a:lnTo>
                  <a:pt x="1552" y="876"/>
                </a:lnTo>
                <a:lnTo>
                  <a:pt x="1351" y="908"/>
                </a:lnTo>
                <a:lnTo>
                  <a:pt x="1134" y="941"/>
                </a:lnTo>
                <a:lnTo>
                  <a:pt x="923" y="968"/>
                </a:lnTo>
                <a:lnTo>
                  <a:pt x="716" y="995"/>
                </a:lnTo>
                <a:lnTo>
                  <a:pt x="521" y="1028"/>
                </a:lnTo>
                <a:lnTo>
                  <a:pt x="434" y="1044"/>
                </a:lnTo>
                <a:lnTo>
                  <a:pt x="353" y="1066"/>
                </a:lnTo>
                <a:lnTo>
                  <a:pt x="277" y="1082"/>
                </a:lnTo>
                <a:lnTo>
                  <a:pt x="206" y="1104"/>
                </a:lnTo>
                <a:lnTo>
                  <a:pt x="147" y="1126"/>
                </a:lnTo>
                <a:lnTo>
                  <a:pt x="92" y="1148"/>
                </a:lnTo>
                <a:lnTo>
                  <a:pt x="54" y="1175"/>
                </a:lnTo>
                <a:lnTo>
                  <a:pt x="22" y="1202"/>
                </a:lnTo>
                <a:lnTo>
                  <a:pt x="6" y="1229"/>
                </a:lnTo>
                <a:lnTo>
                  <a:pt x="0" y="1262"/>
                </a:lnTo>
                <a:lnTo>
                  <a:pt x="11" y="1295"/>
                </a:lnTo>
                <a:lnTo>
                  <a:pt x="27" y="1327"/>
                </a:lnTo>
                <a:lnTo>
                  <a:pt x="54" y="1355"/>
                </a:lnTo>
                <a:lnTo>
                  <a:pt x="98" y="1382"/>
                </a:lnTo>
                <a:lnTo>
                  <a:pt x="141" y="1404"/>
                </a:lnTo>
                <a:lnTo>
                  <a:pt x="196" y="1425"/>
                </a:lnTo>
                <a:lnTo>
                  <a:pt x="261" y="1447"/>
                </a:lnTo>
                <a:lnTo>
                  <a:pt x="326" y="1469"/>
                </a:lnTo>
                <a:lnTo>
                  <a:pt x="266" y="1442"/>
                </a:lnTo>
                <a:lnTo>
                  <a:pt x="217" y="1414"/>
                </a:lnTo>
                <a:lnTo>
                  <a:pt x="174" y="1387"/>
                </a:lnTo>
                <a:lnTo>
                  <a:pt x="147" y="1360"/>
                </a:lnTo>
                <a:lnTo>
                  <a:pt x="125" y="1333"/>
                </a:lnTo>
                <a:lnTo>
                  <a:pt x="120" y="1306"/>
                </a:lnTo>
                <a:lnTo>
                  <a:pt x="125" y="1278"/>
                </a:lnTo>
                <a:lnTo>
                  <a:pt x="141" y="1257"/>
                </a:lnTo>
                <a:lnTo>
                  <a:pt x="174" y="1229"/>
                </a:lnTo>
                <a:lnTo>
                  <a:pt x="212" y="1208"/>
                </a:lnTo>
                <a:lnTo>
                  <a:pt x="272" y="1186"/>
                </a:lnTo>
                <a:lnTo>
                  <a:pt x="342" y="1164"/>
                </a:lnTo>
                <a:lnTo>
                  <a:pt x="423" y="1142"/>
                </a:lnTo>
                <a:lnTo>
                  <a:pt x="527" y="1121"/>
                </a:lnTo>
                <a:lnTo>
                  <a:pt x="641" y="1104"/>
                </a:lnTo>
                <a:lnTo>
                  <a:pt x="771" y="1088"/>
                </a:lnTo>
                <a:lnTo>
                  <a:pt x="771" y="1088"/>
                </a:lnTo>
                <a:close/>
              </a:path>
            </a:pathLst>
          </a:custGeom>
          <a:gradFill rotWithShape="0">
            <a:gsLst>
              <a:gs pos="0">
                <a:schemeClr val="tx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 algn="ctr">
              <a:defRPr sz="600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Clique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o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 smtClean="0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28728"/>
            <a:ext cx="6400800" cy="146456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28218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7328"/>
            <a:ext cx="8229600" cy="76809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buFontTx/>
              <a:buBlip>
                <a:blip r:embed="rId2"/>
              </a:buBlip>
              <a:defRPr>
                <a:latin typeface="+mj-lt"/>
              </a:defRPr>
            </a:lvl2pPr>
            <a:lvl3pPr>
              <a:buFontTx/>
              <a:buBlip>
                <a:blip r:embed="rId2"/>
              </a:buBlip>
              <a:defRPr>
                <a:latin typeface="+mj-lt"/>
              </a:defRPr>
            </a:lvl3pPr>
            <a:lvl4pPr>
              <a:buFontTx/>
              <a:buBlip>
                <a:blip r:embed="rId2"/>
              </a:buBlip>
              <a:defRPr>
                <a:latin typeface="+mj-lt"/>
              </a:defRPr>
            </a:lvl4pPr>
            <a:lvl5pPr>
              <a:buFontTx/>
              <a:buBlip>
                <a:blip r:embed="rId2"/>
              </a:buBlip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buFontTx/>
              <a:buBlip>
                <a:blip r:embed="rId2"/>
              </a:buBlip>
              <a:defRPr>
                <a:latin typeface="+mj-lt"/>
              </a:defRPr>
            </a:lvl2pPr>
            <a:lvl3pPr>
              <a:buFontTx/>
              <a:buBlip>
                <a:blip r:embed="rId2"/>
              </a:buBlip>
              <a:defRPr>
                <a:latin typeface="+mj-lt"/>
              </a:defRPr>
            </a:lvl3pPr>
            <a:lvl4pPr>
              <a:buFontTx/>
              <a:buBlip>
                <a:blip r:embed="rId2"/>
              </a:buBlip>
              <a:defRPr>
                <a:latin typeface="+mj-lt"/>
              </a:defRPr>
            </a:lvl4pPr>
            <a:lvl5pPr>
              <a:buFontTx/>
              <a:buBlip>
                <a:blip r:embed="rId2"/>
              </a:buBlip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A24B0-F646-4CA9-B9F0-8A2DB0FAE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8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3648"/>
            <a:ext cx="8229600" cy="76809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>
                <a:latin typeface="+mj-lt"/>
              </a:defRPr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4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 userDrawn="1"/>
        </p:nvSpPr>
        <p:spPr bwMode="auto">
          <a:xfrm flipH="1">
            <a:off x="0" y="792386"/>
            <a:ext cx="9144000" cy="188342"/>
          </a:xfrm>
          <a:prstGeom prst="homePlate">
            <a:avLst>
              <a:gd name="adj" fmla="val 58877"/>
            </a:avLst>
          </a:prstGeom>
          <a:gradFill rotWithShape="0">
            <a:gsLst>
              <a:gs pos="0">
                <a:schemeClr val="bg1">
                  <a:lumMod val="20000"/>
                  <a:lumOff val="80000"/>
                </a:schemeClr>
              </a:gs>
              <a:gs pos="25000">
                <a:srgbClr val="C00000"/>
              </a:gs>
              <a:gs pos="50000">
                <a:schemeClr val="tx2">
                  <a:lumMod val="10000"/>
                </a:schemeClr>
              </a:gs>
              <a:gs pos="75000">
                <a:schemeClr val="bg1">
                  <a:lumMod val="40000"/>
                  <a:lumOff val="60000"/>
                </a:schemeClr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9914"/>
            <a:ext cx="8229600" cy="764704"/>
          </a:xfrm>
        </p:spPr>
        <p:txBody>
          <a:bodyPr/>
          <a:lstStyle>
            <a:lvl1pPr algn="l">
              <a:defRPr sz="2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>
                <a:latin typeface="+mj-lt"/>
                <a:ea typeface="Tahoma" pitchFamily="34" charset="0"/>
                <a:cs typeface="Tahoma" pitchFamily="34" charset="0"/>
              </a:defRPr>
            </a:lvl1pPr>
            <a:lvl2pPr>
              <a:buFontTx/>
              <a:buBlip>
                <a:blip r:embed="rId2"/>
              </a:buBlip>
              <a:defRPr>
                <a:latin typeface="+mj-lt"/>
              </a:defRPr>
            </a:lvl2pPr>
            <a:lvl3pPr>
              <a:buFontTx/>
              <a:buBlip>
                <a:blip r:embed="rId2"/>
              </a:buBlip>
              <a:defRPr>
                <a:latin typeface="+mj-lt"/>
              </a:defRPr>
            </a:lvl3pPr>
            <a:lvl4pPr>
              <a:buFontTx/>
              <a:buBlip>
                <a:blip r:embed="rId2"/>
              </a:buBlip>
              <a:defRPr>
                <a:latin typeface="+mj-lt"/>
              </a:defRPr>
            </a:lvl4pPr>
            <a:lvl5pPr>
              <a:buFontTx/>
              <a:buBlip>
                <a:blip r:embed="rId2"/>
              </a:buBlip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6511" y="0"/>
            <a:ext cx="216024" cy="6858000"/>
          </a:xfrm>
          <a:prstGeom prst="rect">
            <a:avLst/>
          </a:prstGeom>
          <a:gradFill rotWithShape="0">
            <a:gsLst>
              <a:gs pos="0">
                <a:schemeClr val="bg1">
                  <a:lumMod val="20000"/>
                  <a:lumOff val="80000"/>
                </a:schemeClr>
              </a:gs>
              <a:gs pos="25000">
                <a:srgbClr val="C00000"/>
              </a:gs>
              <a:gs pos="50000">
                <a:schemeClr val="tx2">
                  <a:lumMod val="10000"/>
                </a:schemeClr>
              </a:gs>
              <a:gs pos="75000">
                <a:schemeClr val="bg1">
                  <a:lumMod val="40000"/>
                  <a:lumOff val="60000"/>
                </a:schemeClr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11163" y="1752600"/>
            <a:ext cx="8751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 userDrawn="1"/>
        </p:nvSpPr>
        <p:spPr bwMode="auto">
          <a:xfrm>
            <a:off x="-62805" y="747936"/>
            <a:ext cx="295275" cy="274637"/>
          </a:xfrm>
          <a:prstGeom prst="ellipse">
            <a:avLst/>
          </a:prstGeom>
          <a:gradFill rotWithShape="0">
            <a:gsLst>
              <a:gs pos="14000">
                <a:schemeClr val="tx1"/>
              </a:gs>
              <a:gs pos="50000">
                <a:srgbClr val="FF0000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 userDrawn="1"/>
        </p:nvSpPr>
        <p:spPr bwMode="auto">
          <a:xfrm>
            <a:off x="9235752" y="765398"/>
            <a:ext cx="304800" cy="274638"/>
          </a:xfrm>
          <a:prstGeom prst="ellipse">
            <a:avLst/>
          </a:prstGeom>
          <a:gradFill rotWithShape="0">
            <a:gsLst>
              <a:gs pos="16000">
                <a:schemeClr val="tx1"/>
              </a:gs>
              <a:gs pos="50000">
                <a:srgbClr val="FF0000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8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buFontTx/>
              <a:buBlip>
                <a:blip r:embed="rId2"/>
              </a:buBlip>
              <a:defRPr sz="2400"/>
            </a:lvl2pPr>
            <a:lvl3pPr>
              <a:buFontTx/>
              <a:buBlip>
                <a:blip r:embed="rId2"/>
              </a:buBlip>
              <a:defRPr sz="2000"/>
            </a:lvl3pPr>
            <a:lvl4pPr>
              <a:buFontTx/>
              <a:buBlip>
                <a:blip r:embed="rId2"/>
              </a:buBlip>
              <a:defRPr sz="1800"/>
            </a:lvl4pPr>
            <a:lvl5pPr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buFontTx/>
              <a:buBlip>
                <a:blip r:embed="rId2"/>
              </a:buBlip>
              <a:defRPr sz="2400"/>
            </a:lvl2pPr>
            <a:lvl3pPr>
              <a:buFontTx/>
              <a:buBlip>
                <a:blip r:embed="rId2"/>
              </a:buBlip>
              <a:defRPr sz="2000"/>
            </a:lvl3pPr>
            <a:lvl4pPr>
              <a:buFontTx/>
              <a:buBlip>
                <a:blip r:embed="rId2"/>
              </a:buBlip>
              <a:defRPr sz="1800"/>
            </a:lvl4pPr>
            <a:lvl5pPr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BE282-F616-4A8E-A910-3CA8544B6F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8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Tx/>
              <a:buBlip>
                <a:blip r:embed="rId2"/>
              </a:buBlip>
              <a:defRPr sz="2000"/>
            </a:lvl2pPr>
            <a:lvl3pPr>
              <a:buFontTx/>
              <a:buBlip>
                <a:blip r:embed="rId2"/>
              </a:buBlip>
              <a:defRPr sz="1800"/>
            </a:lvl3pPr>
            <a:lvl4pPr>
              <a:buFontTx/>
              <a:buBlip>
                <a:blip r:embed="rId2"/>
              </a:buBlip>
              <a:defRPr sz="1600"/>
            </a:lvl4pPr>
            <a:lvl5pPr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buFontTx/>
              <a:buBlip>
                <a:blip r:embed="rId2"/>
              </a:buBlip>
              <a:defRPr sz="2000"/>
            </a:lvl2pPr>
            <a:lvl3pPr>
              <a:buFontTx/>
              <a:buBlip>
                <a:blip r:embed="rId2"/>
              </a:buBlip>
              <a:defRPr sz="1800"/>
            </a:lvl3pPr>
            <a:lvl4pPr>
              <a:buFontTx/>
              <a:buBlip>
                <a:blip r:embed="rId2"/>
              </a:buBlip>
              <a:defRPr sz="1600"/>
            </a:lvl4pPr>
            <a:lvl5pPr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8CA9A-3D9C-4EC2-8C0D-596F992BD3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7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BC4E2-E5BF-4D68-97EB-02819E4224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1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25071-A5B5-4ED2-8715-EC0D63DFB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0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buFontTx/>
              <a:buBlip>
                <a:blip r:embed="rId2"/>
              </a:buBlip>
              <a:defRPr sz="2800"/>
            </a:lvl2pPr>
            <a:lvl3pPr>
              <a:buFontTx/>
              <a:buBlip>
                <a:blip r:embed="rId2"/>
              </a:buBlip>
              <a:defRPr sz="2400"/>
            </a:lvl3pPr>
            <a:lvl4pPr>
              <a:buFontTx/>
              <a:buBlip>
                <a:blip r:embed="rId2"/>
              </a:buBlip>
              <a:defRPr sz="2000"/>
            </a:lvl4pPr>
            <a:lvl5pPr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09B6-BFA9-4921-B543-332F996B5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9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036E9-6CEA-4B67-8DF6-322D94C278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3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CD799-8906-430D-A333-9A14BBEACF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18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BCADACE-967E-44A4-BB01-4829FB5967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8" name="Group 4"/>
          <p:cNvGrpSpPr>
            <a:grpSpLocks/>
          </p:cNvGrpSpPr>
          <p:nvPr userDrawn="1"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74848" y="18746"/>
            <a:ext cx="822960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Clique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o </a:t>
            </a:r>
            <a:r>
              <a:rPr lang="en-US" dirty="0" err="1" smtClean="0"/>
              <a:t>estilo</a:t>
            </a:r>
            <a:r>
              <a:rPr lang="en-US" dirty="0" smtClean="0"/>
              <a:t> do </a:t>
            </a:r>
            <a:r>
              <a:rPr lang="en-US" dirty="0" err="1" smtClean="0"/>
              <a:t>título</a:t>
            </a:r>
            <a:r>
              <a:rPr lang="en-US" dirty="0" smtClean="0"/>
              <a:t> </a:t>
            </a:r>
            <a:r>
              <a:rPr lang="en-US" dirty="0" err="1" smtClean="0"/>
              <a:t>mestre</a:t>
            </a:r>
            <a:endParaRPr lang="en-US" dirty="0" smtClean="0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 flipV="1">
            <a:off x="8858486" y="6581450"/>
            <a:ext cx="274320" cy="274320"/>
          </a:xfrm>
          <a:prstGeom prst="rect">
            <a:avLst/>
          </a:prstGeom>
          <a:gradFill flip="none" rotWithShape="1">
            <a:gsLst>
              <a:gs pos="0">
                <a:srgbClr val="FF5050"/>
              </a:gs>
              <a:gs pos="50000">
                <a:srgbClr val="C00000"/>
              </a:gs>
              <a:gs pos="100000">
                <a:srgbClr val="80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"/>
          <p:cNvSpPr txBox="1">
            <a:spLocks noChangeArrowheads="1"/>
          </p:cNvSpPr>
          <p:nvPr userDrawn="1"/>
        </p:nvSpPr>
        <p:spPr>
          <a:xfrm>
            <a:off x="8809841" y="6624883"/>
            <a:ext cx="379894" cy="188640"/>
          </a:xfrm>
          <a:prstGeom prst="rect">
            <a:avLst/>
          </a:prstGeom>
          <a:ln/>
        </p:spPr>
        <p:txBody>
          <a:bodyPr anchor="ctr" anchorCtr="0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3A85E-2FE3-46B5-9D86-2BCD528FA296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Clique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estilos</a:t>
            </a:r>
            <a:r>
              <a:rPr lang="en-US" dirty="0" smtClean="0"/>
              <a:t> do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mestre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2"/>
            <a:r>
              <a:rPr lang="en-US" dirty="0" err="1" smtClean="0"/>
              <a:t>Terceiro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</p:txBody>
      </p:sp>
      <p:sp>
        <p:nvSpPr>
          <p:cNvPr id="25" name="AutoShape 9"/>
          <p:cNvSpPr>
            <a:spLocks noChangeArrowheads="1"/>
          </p:cNvSpPr>
          <p:nvPr userDrawn="1"/>
        </p:nvSpPr>
        <p:spPr bwMode="auto">
          <a:xfrm flipH="1">
            <a:off x="0" y="792386"/>
            <a:ext cx="9144000" cy="188342"/>
          </a:xfrm>
          <a:prstGeom prst="homePlate">
            <a:avLst>
              <a:gd name="adj" fmla="val 58877"/>
            </a:avLst>
          </a:prstGeom>
          <a:gradFill rotWithShape="0">
            <a:gsLst>
              <a:gs pos="0">
                <a:schemeClr val="bg1">
                  <a:lumMod val="20000"/>
                  <a:lumOff val="80000"/>
                </a:schemeClr>
              </a:gs>
              <a:gs pos="25000">
                <a:schemeClr val="bg1">
                  <a:lumMod val="40000"/>
                  <a:lumOff val="60000"/>
                </a:schemeClr>
              </a:gs>
              <a:gs pos="50000">
                <a:schemeClr val="tx2">
                  <a:lumMod val="10000"/>
                </a:schemeClr>
              </a:gs>
              <a:gs pos="75000">
                <a:schemeClr val="bg1">
                  <a:lumMod val="40000"/>
                  <a:lumOff val="60000"/>
                </a:schemeClr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auto">
          <a:xfrm>
            <a:off x="-36511" y="0"/>
            <a:ext cx="216024" cy="6858000"/>
          </a:xfrm>
          <a:prstGeom prst="rect">
            <a:avLst/>
          </a:prstGeom>
          <a:gradFill rotWithShape="0">
            <a:gsLst>
              <a:gs pos="0">
                <a:schemeClr val="bg1">
                  <a:lumMod val="20000"/>
                  <a:lumOff val="80000"/>
                </a:schemeClr>
              </a:gs>
              <a:gs pos="25000">
                <a:schemeClr val="bg1">
                  <a:lumMod val="40000"/>
                  <a:lumOff val="60000"/>
                </a:schemeClr>
              </a:gs>
              <a:gs pos="50000">
                <a:schemeClr val="tx2">
                  <a:lumMod val="10000"/>
                </a:schemeClr>
              </a:gs>
              <a:gs pos="75000">
                <a:schemeClr val="bg1">
                  <a:lumMod val="40000"/>
                  <a:lumOff val="60000"/>
                </a:schemeClr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0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Tx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.gif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gi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1.gif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gi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.gi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988840"/>
            <a:ext cx="8424862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Internal Multiple Removal in Offshore Brazil Seismic Data Using the Inverse Scattering Series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77891"/>
            <a:ext cx="6400800" cy="695325"/>
          </a:xfrm>
          <a:effectLst>
            <a:outerShdw blurRad="50800" dist="63500" dir="54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effectLst/>
                <a:latin typeface="Arial" pitchFamily="34" charset="0"/>
                <a:cs typeface="Arial" pitchFamily="34" charset="0"/>
              </a:rPr>
              <a:t>Master Thesis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979613" y="5300935"/>
            <a:ext cx="5113337" cy="13684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Andre S. Ferreira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Advisor: Dr. Arthur B. Weglein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November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15,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2011</a:t>
            </a:r>
          </a:p>
        </p:txBody>
      </p:sp>
      <p:pic>
        <p:nvPicPr>
          <p:cNvPr id="116740" name="Picture 4" descr="File:University of Houston Logo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936104" cy="86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Rectangle 1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736"/>
            <a:ext cx="7991475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Reference medium and perturbation (marine case)</a:t>
            </a:r>
          </a:p>
        </p:txBody>
      </p:sp>
      <p:grpSp>
        <p:nvGrpSpPr>
          <p:cNvPr id="12292" name="Group 56"/>
          <p:cNvGrpSpPr>
            <a:grpSpLocks/>
          </p:cNvGrpSpPr>
          <p:nvPr/>
        </p:nvGrpSpPr>
        <p:grpSpPr bwMode="auto">
          <a:xfrm>
            <a:off x="468313" y="1987773"/>
            <a:ext cx="2303462" cy="2520950"/>
            <a:chOff x="295" y="1298"/>
            <a:chExt cx="1451" cy="1588"/>
          </a:xfrm>
        </p:grpSpPr>
        <p:sp>
          <p:nvSpPr>
            <p:cNvPr id="12314" name="Rectangle 39"/>
            <p:cNvSpPr>
              <a:spLocks noChangeArrowheads="1"/>
            </p:cNvSpPr>
            <p:nvPr/>
          </p:nvSpPr>
          <p:spPr bwMode="auto">
            <a:xfrm>
              <a:off x="295" y="1298"/>
              <a:ext cx="1451" cy="15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15" name="Rectangle 40"/>
            <p:cNvSpPr>
              <a:spLocks noChangeArrowheads="1"/>
            </p:cNvSpPr>
            <p:nvPr/>
          </p:nvSpPr>
          <p:spPr bwMode="auto">
            <a:xfrm>
              <a:off x="311" y="1298"/>
              <a:ext cx="1424" cy="27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16" name="Rectangle 45" descr="5%"/>
            <p:cNvSpPr>
              <a:spLocks noChangeArrowheads="1"/>
            </p:cNvSpPr>
            <p:nvPr/>
          </p:nvSpPr>
          <p:spPr bwMode="auto">
            <a:xfrm>
              <a:off x="307" y="2199"/>
              <a:ext cx="1424" cy="680"/>
            </a:xfrm>
            <a:prstGeom prst="rect">
              <a:avLst/>
            </a:prstGeom>
            <a:pattFill prst="pct5">
              <a:fgClr>
                <a:schemeClr val="bg2"/>
              </a:fgClr>
              <a:bgClr>
                <a:srgbClr val="993300"/>
              </a:bgClr>
            </a:pattFill>
            <a:ln w="9525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17" name="Text Box 47"/>
            <p:cNvSpPr txBox="1">
              <a:spLocks noChangeArrowheads="1"/>
            </p:cNvSpPr>
            <p:nvPr/>
          </p:nvSpPr>
          <p:spPr bwMode="auto">
            <a:xfrm>
              <a:off x="884" y="1344"/>
              <a:ext cx="2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2"/>
                  </a:solidFill>
                </a:rPr>
                <a:t>air</a:t>
              </a:r>
            </a:p>
          </p:txBody>
        </p:sp>
        <p:sp>
          <p:nvSpPr>
            <p:cNvPr id="12318" name="Text Box 48"/>
            <p:cNvSpPr txBox="1">
              <a:spLocks noChangeArrowheads="1"/>
            </p:cNvSpPr>
            <p:nvPr/>
          </p:nvSpPr>
          <p:spPr bwMode="auto">
            <a:xfrm>
              <a:off x="793" y="1933"/>
              <a:ext cx="4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water</a:t>
              </a:r>
            </a:p>
          </p:txBody>
        </p:sp>
        <p:sp>
          <p:nvSpPr>
            <p:cNvPr id="12319" name="Text Box 49"/>
            <p:cNvSpPr txBox="1">
              <a:spLocks noChangeArrowheads="1"/>
            </p:cNvSpPr>
            <p:nvPr/>
          </p:nvSpPr>
          <p:spPr bwMode="auto">
            <a:xfrm>
              <a:off x="793" y="2568"/>
              <a:ext cx="40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earth</a:t>
              </a:r>
            </a:p>
          </p:txBody>
        </p:sp>
      </p:grpSp>
      <p:sp>
        <p:nvSpPr>
          <p:cNvPr id="12293" name="Text Box 53"/>
          <p:cNvSpPr txBox="1">
            <a:spLocks noChangeArrowheads="1"/>
          </p:cNvSpPr>
          <p:nvPr/>
        </p:nvSpPr>
        <p:spPr bwMode="auto">
          <a:xfrm>
            <a:off x="2916238" y="314982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=</a:t>
            </a:r>
          </a:p>
        </p:txBody>
      </p:sp>
      <p:grpSp>
        <p:nvGrpSpPr>
          <p:cNvPr id="12294" name="Group 61"/>
          <p:cNvGrpSpPr>
            <a:grpSpLocks/>
          </p:cNvGrpSpPr>
          <p:nvPr/>
        </p:nvGrpSpPr>
        <p:grpSpPr bwMode="auto">
          <a:xfrm>
            <a:off x="3492500" y="1987773"/>
            <a:ext cx="5327650" cy="2530475"/>
            <a:chOff x="2200" y="1298"/>
            <a:chExt cx="3356" cy="1594"/>
          </a:xfrm>
        </p:grpSpPr>
        <p:sp>
          <p:nvSpPr>
            <p:cNvPr id="12305" name="Rectangle 41"/>
            <p:cNvSpPr>
              <a:spLocks noChangeArrowheads="1"/>
            </p:cNvSpPr>
            <p:nvPr/>
          </p:nvSpPr>
          <p:spPr bwMode="auto">
            <a:xfrm>
              <a:off x="2200" y="1304"/>
              <a:ext cx="1451" cy="15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06" name="Rectangle 42"/>
            <p:cNvSpPr>
              <a:spLocks noChangeArrowheads="1"/>
            </p:cNvSpPr>
            <p:nvPr/>
          </p:nvSpPr>
          <p:spPr bwMode="auto">
            <a:xfrm>
              <a:off x="2216" y="1304"/>
              <a:ext cx="1424" cy="27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07" name="Rectangle 43"/>
            <p:cNvSpPr>
              <a:spLocks noChangeArrowheads="1"/>
            </p:cNvSpPr>
            <p:nvPr/>
          </p:nvSpPr>
          <p:spPr bwMode="auto">
            <a:xfrm>
              <a:off x="4105" y="1304"/>
              <a:ext cx="1451" cy="1588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08" name="Rectangle 44"/>
            <p:cNvSpPr>
              <a:spLocks noChangeArrowheads="1"/>
            </p:cNvSpPr>
            <p:nvPr/>
          </p:nvSpPr>
          <p:spPr bwMode="auto">
            <a:xfrm>
              <a:off x="4117" y="1298"/>
              <a:ext cx="1424" cy="1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09" name="Rectangle 46" descr="5%"/>
            <p:cNvSpPr>
              <a:spLocks noChangeArrowheads="1"/>
            </p:cNvSpPr>
            <p:nvPr/>
          </p:nvSpPr>
          <p:spPr bwMode="auto">
            <a:xfrm>
              <a:off x="4114" y="2202"/>
              <a:ext cx="1424" cy="680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rgbClr val="FF6600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10" name="Text Box 50"/>
            <p:cNvSpPr txBox="1">
              <a:spLocks noChangeArrowheads="1"/>
            </p:cNvSpPr>
            <p:nvPr/>
          </p:nvSpPr>
          <p:spPr bwMode="auto">
            <a:xfrm>
              <a:off x="2777" y="1350"/>
              <a:ext cx="2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2"/>
                  </a:solidFill>
                </a:rPr>
                <a:t>air</a:t>
              </a:r>
            </a:p>
          </p:txBody>
        </p:sp>
        <p:sp>
          <p:nvSpPr>
            <p:cNvPr id="12311" name="Text Box 51"/>
            <p:cNvSpPr txBox="1">
              <a:spLocks noChangeArrowheads="1"/>
            </p:cNvSpPr>
            <p:nvPr/>
          </p:nvSpPr>
          <p:spPr bwMode="auto">
            <a:xfrm>
              <a:off x="2686" y="1939"/>
              <a:ext cx="4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water</a:t>
              </a:r>
            </a:p>
          </p:txBody>
        </p:sp>
        <p:sp>
          <p:nvSpPr>
            <p:cNvPr id="12312" name="Text Box 52"/>
            <p:cNvSpPr txBox="1">
              <a:spLocks noChangeArrowheads="1"/>
            </p:cNvSpPr>
            <p:nvPr/>
          </p:nvSpPr>
          <p:spPr bwMode="auto">
            <a:xfrm>
              <a:off x="4468" y="2574"/>
              <a:ext cx="8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perturbation</a:t>
              </a:r>
            </a:p>
          </p:txBody>
        </p:sp>
        <p:sp>
          <p:nvSpPr>
            <p:cNvPr id="12313" name="Text Box 54"/>
            <p:cNvSpPr txBox="1">
              <a:spLocks noChangeArrowheads="1"/>
            </p:cNvSpPr>
            <p:nvPr/>
          </p:nvSpPr>
          <p:spPr bwMode="auto">
            <a:xfrm>
              <a:off x="3742" y="2075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/>
                <a:t>+</a:t>
              </a:r>
            </a:p>
          </p:txBody>
        </p:sp>
      </p:grpSp>
      <p:grpSp>
        <p:nvGrpSpPr>
          <p:cNvPr id="12295" name="Group 60"/>
          <p:cNvGrpSpPr>
            <a:grpSpLocks/>
          </p:cNvGrpSpPr>
          <p:nvPr/>
        </p:nvGrpSpPr>
        <p:grpSpPr bwMode="auto">
          <a:xfrm>
            <a:off x="468313" y="4869086"/>
            <a:ext cx="8064500" cy="457200"/>
            <a:chOff x="295" y="3113"/>
            <a:chExt cx="5080" cy="288"/>
          </a:xfrm>
        </p:grpSpPr>
        <p:sp>
          <p:nvSpPr>
            <p:cNvPr id="12302" name="Text Box 57"/>
            <p:cNvSpPr txBox="1">
              <a:spLocks noChangeArrowheads="1"/>
            </p:cNvSpPr>
            <p:nvPr/>
          </p:nvSpPr>
          <p:spPr bwMode="auto">
            <a:xfrm>
              <a:off x="295" y="3113"/>
              <a:ext cx="12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/>
                <a:t>Actual medium</a:t>
              </a:r>
            </a:p>
          </p:txBody>
        </p:sp>
        <p:sp>
          <p:nvSpPr>
            <p:cNvPr id="12303" name="Text Box 58"/>
            <p:cNvSpPr txBox="1">
              <a:spLocks noChangeArrowheads="1"/>
            </p:cNvSpPr>
            <p:nvPr/>
          </p:nvSpPr>
          <p:spPr bwMode="auto">
            <a:xfrm>
              <a:off x="2154" y="3113"/>
              <a:ext cx="15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/>
                <a:t>Reference medium</a:t>
              </a:r>
            </a:p>
          </p:txBody>
        </p:sp>
        <p:sp>
          <p:nvSpPr>
            <p:cNvPr id="12304" name="Text Box 59"/>
            <p:cNvSpPr txBox="1">
              <a:spLocks noChangeArrowheads="1"/>
            </p:cNvSpPr>
            <p:nvPr/>
          </p:nvSpPr>
          <p:spPr bwMode="auto">
            <a:xfrm>
              <a:off x="4321" y="3113"/>
              <a:ext cx="10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/>
                <a:t>Perturbation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8313" y="5443761"/>
            <a:ext cx="5472112" cy="1152525"/>
            <a:chOff x="467544" y="5517232"/>
            <a:chExt cx="5472112" cy="1152128"/>
          </a:xfrm>
        </p:grpSpPr>
        <p:pic>
          <p:nvPicPr>
            <p:cNvPr id="12297" name="Picture 1188" descr="eq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5517232"/>
              <a:ext cx="1206500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298" name="Text Box 1167"/>
            <p:cNvSpPr txBox="1">
              <a:spLocks noChangeArrowheads="1"/>
            </p:cNvSpPr>
            <p:nvPr/>
          </p:nvSpPr>
          <p:spPr bwMode="auto">
            <a:xfrm>
              <a:off x="789806" y="6256610"/>
              <a:ext cx="5149850" cy="41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100" dirty="0"/>
                <a:t>Green’s function describing the actual wavefield</a:t>
              </a:r>
            </a:p>
          </p:txBody>
        </p:sp>
        <p:sp>
          <p:nvSpPr>
            <p:cNvPr id="12299" name="Text Box 1173"/>
            <p:cNvSpPr txBox="1">
              <a:spLocks noChangeArrowheads="1"/>
            </p:cNvSpPr>
            <p:nvPr/>
          </p:nvSpPr>
          <p:spPr bwMode="auto">
            <a:xfrm>
              <a:off x="826319" y="5897835"/>
              <a:ext cx="4881562" cy="41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100" dirty="0"/>
                <a:t>Linear operator describing the actual medium</a:t>
              </a:r>
            </a:p>
          </p:txBody>
        </p:sp>
        <p:pic>
          <p:nvPicPr>
            <p:cNvPr id="12300" name="Picture 1190" descr="eq1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6021660"/>
              <a:ext cx="3968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Picture 1192" descr="eq1-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6382023"/>
              <a:ext cx="384175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Rectangle 1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736"/>
            <a:ext cx="7991475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Reference medium and perturbation (marine case)</a:t>
            </a:r>
          </a:p>
        </p:txBody>
      </p:sp>
      <p:grpSp>
        <p:nvGrpSpPr>
          <p:cNvPr id="13316" name="Group 56"/>
          <p:cNvGrpSpPr>
            <a:grpSpLocks/>
          </p:cNvGrpSpPr>
          <p:nvPr/>
        </p:nvGrpSpPr>
        <p:grpSpPr bwMode="auto">
          <a:xfrm>
            <a:off x="468313" y="1987773"/>
            <a:ext cx="2303462" cy="2520950"/>
            <a:chOff x="295" y="1298"/>
            <a:chExt cx="1451" cy="1588"/>
          </a:xfrm>
        </p:grpSpPr>
        <p:sp>
          <p:nvSpPr>
            <p:cNvPr id="13338" name="Rectangle 39"/>
            <p:cNvSpPr>
              <a:spLocks noChangeArrowheads="1"/>
            </p:cNvSpPr>
            <p:nvPr/>
          </p:nvSpPr>
          <p:spPr bwMode="auto">
            <a:xfrm>
              <a:off x="295" y="1298"/>
              <a:ext cx="1451" cy="15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39" name="Rectangle 40"/>
            <p:cNvSpPr>
              <a:spLocks noChangeArrowheads="1"/>
            </p:cNvSpPr>
            <p:nvPr/>
          </p:nvSpPr>
          <p:spPr bwMode="auto">
            <a:xfrm>
              <a:off x="311" y="1298"/>
              <a:ext cx="1424" cy="27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40" name="Rectangle 45" descr="5%"/>
            <p:cNvSpPr>
              <a:spLocks noChangeArrowheads="1"/>
            </p:cNvSpPr>
            <p:nvPr/>
          </p:nvSpPr>
          <p:spPr bwMode="auto">
            <a:xfrm>
              <a:off x="307" y="2199"/>
              <a:ext cx="1424" cy="680"/>
            </a:xfrm>
            <a:prstGeom prst="rect">
              <a:avLst/>
            </a:prstGeom>
            <a:pattFill prst="pct5">
              <a:fgClr>
                <a:schemeClr val="bg2"/>
              </a:fgClr>
              <a:bgClr>
                <a:srgbClr val="993300"/>
              </a:bgClr>
            </a:pattFill>
            <a:ln w="9525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41" name="Text Box 47"/>
            <p:cNvSpPr txBox="1">
              <a:spLocks noChangeArrowheads="1"/>
            </p:cNvSpPr>
            <p:nvPr/>
          </p:nvSpPr>
          <p:spPr bwMode="auto">
            <a:xfrm>
              <a:off x="884" y="1344"/>
              <a:ext cx="2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2"/>
                  </a:solidFill>
                </a:rPr>
                <a:t>air</a:t>
              </a:r>
            </a:p>
          </p:txBody>
        </p:sp>
        <p:sp>
          <p:nvSpPr>
            <p:cNvPr id="13342" name="Text Box 48"/>
            <p:cNvSpPr txBox="1">
              <a:spLocks noChangeArrowheads="1"/>
            </p:cNvSpPr>
            <p:nvPr/>
          </p:nvSpPr>
          <p:spPr bwMode="auto">
            <a:xfrm>
              <a:off x="793" y="1933"/>
              <a:ext cx="4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water</a:t>
              </a:r>
            </a:p>
          </p:txBody>
        </p:sp>
        <p:sp>
          <p:nvSpPr>
            <p:cNvPr id="13343" name="Text Box 49"/>
            <p:cNvSpPr txBox="1">
              <a:spLocks noChangeArrowheads="1"/>
            </p:cNvSpPr>
            <p:nvPr/>
          </p:nvSpPr>
          <p:spPr bwMode="auto">
            <a:xfrm>
              <a:off x="793" y="2568"/>
              <a:ext cx="40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earth</a:t>
              </a:r>
            </a:p>
          </p:txBody>
        </p:sp>
      </p:grpSp>
      <p:sp>
        <p:nvSpPr>
          <p:cNvPr id="13317" name="Text Box 53"/>
          <p:cNvSpPr txBox="1">
            <a:spLocks noChangeArrowheads="1"/>
          </p:cNvSpPr>
          <p:nvPr/>
        </p:nvSpPr>
        <p:spPr bwMode="auto">
          <a:xfrm>
            <a:off x="2916238" y="314982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=</a:t>
            </a:r>
          </a:p>
        </p:txBody>
      </p:sp>
      <p:grpSp>
        <p:nvGrpSpPr>
          <p:cNvPr id="13318" name="Group 61"/>
          <p:cNvGrpSpPr>
            <a:grpSpLocks/>
          </p:cNvGrpSpPr>
          <p:nvPr/>
        </p:nvGrpSpPr>
        <p:grpSpPr bwMode="auto">
          <a:xfrm>
            <a:off x="3492500" y="1987773"/>
            <a:ext cx="5327650" cy="2530475"/>
            <a:chOff x="2200" y="1298"/>
            <a:chExt cx="3356" cy="1594"/>
          </a:xfrm>
        </p:grpSpPr>
        <p:sp>
          <p:nvSpPr>
            <p:cNvPr id="13329" name="Rectangle 41"/>
            <p:cNvSpPr>
              <a:spLocks noChangeArrowheads="1"/>
            </p:cNvSpPr>
            <p:nvPr/>
          </p:nvSpPr>
          <p:spPr bwMode="auto">
            <a:xfrm>
              <a:off x="2200" y="1304"/>
              <a:ext cx="1451" cy="15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30" name="Rectangle 42"/>
            <p:cNvSpPr>
              <a:spLocks noChangeArrowheads="1"/>
            </p:cNvSpPr>
            <p:nvPr/>
          </p:nvSpPr>
          <p:spPr bwMode="auto">
            <a:xfrm>
              <a:off x="2216" y="1304"/>
              <a:ext cx="1424" cy="27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31" name="Rectangle 43"/>
            <p:cNvSpPr>
              <a:spLocks noChangeArrowheads="1"/>
            </p:cNvSpPr>
            <p:nvPr/>
          </p:nvSpPr>
          <p:spPr bwMode="auto">
            <a:xfrm>
              <a:off x="4105" y="1304"/>
              <a:ext cx="1451" cy="1588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32" name="Rectangle 44"/>
            <p:cNvSpPr>
              <a:spLocks noChangeArrowheads="1"/>
            </p:cNvSpPr>
            <p:nvPr/>
          </p:nvSpPr>
          <p:spPr bwMode="auto">
            <a:xfrm>
              <a:off x="4117" y="1298"/>
              <a:ext cx="1424" cy="1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33" name="Rectangle 46" descr="5%"/>
            <p:cNvSpPr>
              <a:spLocks noChangeArrowheads="1"/>
            </p:cNvSpPr>
            <p:nvPr/>
          </p:nvSpPr>
          <p:spPr bwMode="auto">
            <a:xfrm>
              <a:off x="4114" y="2202"/>
              <a:ext cx="1424" cy="680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rgbClr val="FF6600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34" name="Text Box 50"/>
            <p:cNvSpPr txBox="1">
              <a:spLocks noChangeArrowheads="1"/>
            </p:cNvSpPr>
            <p:nvPr/>
          </p:nvSpPr>
          <p:spPr bwMode="auto">
            <a:xfrm>
              <a:off x="2777" y="1350"/>
              <a:ext cx="2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2"/>
                  </a:solidFill>
                </a:rPr>
                <a:t>air</a:t>
              </a:r>
            </a:p>
          </p:txBody>
        </p:sp>
        <p:sp>
          <p:nvSpPr>
            <p:cNvPr id="13335" name="Text Box 51"/>
            <p:cNvSpPr txBox="1">
              <a:spLocks noChangeArrowheads="1"/>
            </p:cNvSpPr>
            <p:nvPr/>
          </p:nvSpPr>
          <p:spPr bwMode="auto">
            <a:xfrm>
              <a:off x="2686" y="1939"/>
              <a:ext cx="4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water</a:t>
              </a:r>
            </a:p>
          </p:txBody>
        </p:sp>
        <p:sp>
          <p:nvSpPr>
            <p:cNvPr id="13336" name="Text Box 52"/>
            <p:cNvSpPr txBox="1">
              <a:spLocks noChangeArrowheads="1"/>
            </p:cNvSpPr>
            <p:nvPr/>
          </p:nvSpPr>
          <p:spPr bwMode="auto">
            <a:xfrm>
              <a:off x="4468" y="2574"/>
              <a:ext cx="8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perturbation</a:t>
              </a:r>
            </a:p>
          </p:txBody>
        </p:sp>
        <p:sp>
          <p:nvSpPr>
            <p:cNvPr id="13337" name="Text Box 54"/>
            <p:cNvSpPr txBox="1">
              <a:spLocks noChangeArrowheads="1"/>
            </p:cNvSpPr>
            <p:nvPr/>
          </p:nvSpPr>
          <p:spPr bwMode="auto">
            <a:xfrm>
              <a:off x="3742" y="2075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/>
                <a:t>+</a:t>
              </a:r>
            </a:p>
          </p:txBody>
        </p:sp>
      </p:grpSp>
      <p:grpSp>
        <p:nvGrpSpPr>
          <p:cNvPr id="13319" name="Group 60"/>
          <p:cNvGrpSpPr>
            <a:grpSpLocks/>
          </p:cNvGrpSpPr>
          <p:nvPr/>
        </p:nvGrpSpPr>
        <p:grpSpPr bwMode="auto">
          <a:xfrm>
            <a:off x="468313" y="4869086"/>
            <a:ext cx="8064500" cy="457200"/>
            <a:chOff x="295" y="3113"/>
            <a:chExt cx="5080" cy="288"/>
          </a:xfrm>
        </p:grpSpPr>
        <p:sp>
          <p:nvSpPr>
            <p:cNvPr id="13326" name="Text Box 57"/>
            <p:cNvSpPr txBox="1">
              <a:spLocks noChangeArrowheads="1"/>
            </p:cNvSpPr>
            <p:nvPr/>
          </p:nvSpPr>
          <p:spPr bwMode="auto">
            <a:xfrm>
              <a:off x="295" y="3113"/>
              <a:ext cx="12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/>
                <a:t>Actual medium</a:t>
              </a:r>
            </a:p>
          </p:txBody>
        </p:sp>
        <p:sp>
          <p:nvSpPr>
            <p:cNvPr id="13327" name="Text Box 58"/>
            <p:cNvSpPr txBox="1">
              <a:spLocks noChangeArrowheads="1"/>
            </p:cNvSpPr>
            <p:nvPr/>
          </p:nvSpPr>
          <p:spPr bwMode="auto">
            <a:xfrm>
              <a:off x="2154" y="3113"/>
              <a:ext cx="15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/>
                <a:t>Reference medium</a:t>
              </a:r>
            </a:p>
          </p:txBody>
        </p:sp>
        <p:sp>
          <p:nvSpPr>
            <p:cNvPr id="13328" name="Text Box 59"/>
            <p:cNvSpPr txBox="1">
              <a:spLocks noChangeArrowheads="1"/>
            </p:cNvSpPr>
            <p:nvPr/>
          </p:nvSpPr>
          <p:spPr bwMode="auto">
            <a:xfrm>
              <a:off x="4321" y="3113"/>
              <a:ext cx="10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/>
                <a:t>Perturbation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28963" y="5443761"/>
            <a:ext cx="5907087" cy="1131887"/>
            <a:chOff x="3129409" y="5517232"/>
            <a:chExt cx="5907087" cy="1131565"/>
          </a:xfrm>
        </p:grpSpPr>
        <p:pic>
          <p:nvPicPr>
            <p:cNvPr id="13321" name="Picture 1194" descr="eq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080" y="5517232"/>
              <a:ext cx="15240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 Box 1174"/>
            <p:cNvSpPr txBox="1">
              <a:spLocks noChangeArrowheads="1"/>
            </p:cNvSpPr>
            <p:nvPr/>
          </p:nvSpPr>
          <p:spPr bwMode="auto">
            <a:xfrm>
              <a:off x="3526284" y="6236047"/>
              <a:ext cx="5510212" cy="41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100" dirty="0"/>
                <a:t>Green’s function describing the reference wavefield</a:t>
              </a:r>
            </a:p>
          </p:txBody>
        </p:sp>
        <p:sp>
          <p:nvSpPr>
            <p:cNvPr id="13323" name="Text Box 1175"/>
            <p:cNvSpPr txBox="1">
              <a:spLocks noChangeArrowheads="1"/>
            </p:cNvSpPr>
            <p:nvPr/>
          </p:nvSpPr>
          <p:spPr bwMode="auto">
            <a:xfrm>
              <a:off x="3562796" y="5877272"/>
              <a:ext cx="5241925" cy="41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100" dirty="0"/>
                <a:t>Linear operator describing the reference medium</a:t>
              </a:r>
            </a:p>
          </p:txBody>
        </p:sp>
        <p:pic>
          <p:nvPicPr>
            <p:cNvPr id="13324" name="Picture 1196" descr="eq2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9409" y="6001097"/>
              <a:ext cx="506412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198" descr="eq2-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584" y="6345584"/>
              <a:ext cx="481012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Rectangle 1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736"/>
            <a:ext cx="7991475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Reference medium and perturbation (marine case)</a:t>
            </a:r>
          </a:p>
        </p:txBody>
      </p:sp>
      <p:grpSp>
        <p:nvGrpSpPr>
          <p:cNvPr id="14340" name="Group 56"/>
          <p:cNvGrpSpPr>
            <a:grpSpLocks/>
          </p:cNvGrpSpPr>
          <p:nvPr/>
        </p:nvGrpSpPr>
        <p:grpSpPr bwMode="auto">
          <a:xfrm>
            <a:off x="468313" y="1987773"/>
            <a:ext cx="2303462" cy="2520950"/>
            <a:chOff x="295" y="1298"/>
            <a:chExt cx="1451" cy="1588"/>
          </a:xfrm>
        </p:grpSpPr>
        <p:sp>
          <p:nvSpPr>
            <p:cNvPr id="14360" name="Rectangle 39"/>
            <p:cNvSpPr>
              <a:spLocks noChangeArrowheads="1"/>
            </p:cNvSpPr>
            <p:nvPr/>
          </p:nvSpPr>
          <p:spPr bwMode="auto">
            <a:xfrm>
              <a:off x="295" y="1298"/>
              <a:ext cx="1451" cy="15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61" name="Rectangle 40"/>
            <p:cNvSpPr>
              <a:spLocks noChangeArrowheads="1"/>
            </p:cNvSpPr>
            <p:nvPr/>
          </p:nvSpPr>
          <p:spPr bwMode="auto">
            <a:xfrm>
              <a:off x="311" y="1298"/>
              <a:ext cx="1424" cy="27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62" name="Rectangle 45" descr="5%"/>
            <p:cNvSpPr>
              <a:spLocks noChangeArrowheads="1"/>
            </p:cNvSpPr>
            <p:nvPr/>
          </p:nvSpPr>
          <p:spPr bwMode="auto">
            <a:xfrm>
              <a:off x="307" y="2199"/>
              <a:ext cx="1424" cy="680"/>
            </a:xfrm>
            <a:prstGeom prst="rect">
              <a:avLst/>
            </a:prstGeom>
            <a:pattFill prst="pct5">
              <a:fgClr>
                <a:schemeClr val="bg2"/>
              </a:fgClr>
              <a:bgClr>
                <a:srgbClr val="993300"/>
              </a:bgClr>
            </a:pattFill>
            <a:ln w="9525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63" name="Text Box 47"/>
            <p:cNvSpPr txBox="1">
              <a:spLocks noChangeArrowheads="1"/>
            </p:cNvSpPr>
            <p:nvPr/>
          </p:nvSpPr>
          <p:spPr bwMode="auto">
            <a:xfrm>
              <a:off x="884" y="1344"/>
              <a:ext cx="2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2"/>
                  </a:solidFill>
                </a:rPr>
                <a:t>air</a:t>
              </a:r>
            </a:p>
          </p:txBody>
        </p:sp>
        <p:sp>
          <p:nvSpPr>
            <p:cNvPr id="14364" name="Text Box 48"/>
            <p:cNvSpPr txBox="1">
              <a:spLocks noChangeArrowheads="1"/>
            </p:cNvSpPr>
            <p:nvPr/>
          </p:nvSpPr>
          <p:spPr bwMode="auto">
            <a:xfrm>
              <a:off x="793" y="1933"/>
              <a:ext cx="4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water</a:t>
              </a:r>
            </a:p>
          </p:txBody>
        </p:sp>
        <p:sp>
          <p:nvSpPr>
            <p:cNvPr id="14365" name="Text Box 49"/>
            <p:cNvSpPr txBox="1">
              <a:spLocks noChangeArrowheads="1"/>
            </p:cNvSpPr>
            <p:nvPr/>
          </p:nvSpPr>
          <p:spPr bwMode="auto">
            <a:xfrm>
              <a:off x="793" y="2568"/>
              <a:ext cx="40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earth</a:t>
              </a:r>
            </a:p>
          </p:txBody>
        </p:sp>
      </p:grpSp>
      <p:sp>
        <p:nvSpPr>
          <p:cNvPr id="14341" name="Text Box 53"/>
          <p:cNvSpPr txBox="1">
            <a:spLocks noChangeArrowheads="1"/>
          </p:cNvSpPr>
          <p:nvPr/>
        </p:nvSpPr>
        <p:spPr bwMode="auto">
          <a:xfrm>
            <a:off x="2916238" y="314982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=</a:t>
            </a:r>
          </a:p>
        </p:txBody>
      </p:sp>
      <p:grpSp>
        <p:nvGrpSpPr>
          <p:cNvPr id="14342" name="Group 61"/>
          <p:cNvGrpSpPr>
            <a:grpSpLocks/>
          </p:cNvGrpSpPr>
          <p:nvPr/>
        </p:nvGrpSpPr>
        <p:grpSpPr bwMode="auto">
          <a:xfrm>
            <a:off x="3492500" y="1987773"/>
            <a:ext cx="5327650" cy="2530475"/>
            <a:chOff x="2200" y="1298"/>
            <a:chExt cx="3356" cy="1594"/>
          </a:xfrm>
        </p:grpSpPr>
        <p:sp>
          <p:nvSpPr>
            <p:cNvPr id="14351" name="Rectangle 41"/>
            <p:cNvSpPr>
              <a:spLocks noChangeArrowheads="1"/>
            </p:cNvSpPr>
            <p:nvPr/>
          </p:nvSpPr>
          <p:spPr bwMode="auto">
            <a:xfrm>
              <a:off x="2200" y="1304"/>
              <a:ext cx="1451" cy="15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52" name="Rectangle 42"/>
            <p:cNvSpPr>
              <a:spLocks noChangeArrowheads="1"/>
            </p:cNvSpPr>
            <p:nvPr/>
          </p:nvSpPr>
          <p:spPr bwMode="auto">
            <a:xfrm>
              <a:off x="2216" y="1304"/>
              <a:ext cx="1424" cy="27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53" name="Rectangle 43"/>
            <p:cNvSpPr>
              <a:spLocks noChangeArrowheads="1"/>
            </p:cNvSpPr>
            <p:nvPr/>
          </p:nvSpPr>
          <p:spPr bwMode="auto">
            <a:xfrm>
              <a:off x="4105" y="1304"/>
              <a:ext cx="1451" cy="1588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54" name="Rectangle 44"/>
            <p:cNvSpPr>
              <a:spLocks noChangeArrowheads="1"/>
            </p:cNvSpPr>
            <p:nvPr/>
          </p:nvSpPr>
          <p:spPr bwMode="auto">
            <a:xfrm>
              <a:off x="4117" y="1298"/>
              <a:ext cx="1424" cy="1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55" name="Rectangle 46" descr="5%"/>
            <p:cNvSpPr>
              <a:spLocks noChangeArrowheads="1"/>
            </p:cNvSpPr>
            <p:nvPr/>
          </p:nvSpPr>
          <p:spPr bwMode="auto">
            <a:xfrm>
              <a:off x="4114" y="2202"/>
              <a:ext cx="1424" cy="680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rgbClr val="FF6600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56" name="Text Box 50"/>
            <p:cNvSpPr txBox="1">
              <a:spLocks noChangeArrowheads="1"/>
            </p:cNvSpPr>
            <p:nvPr/>
          </p:nvSpPr>
          <p:spPr bwMode="auto">
            <a:xfrm>
              <a:off x="2777" y="1350"/>
              <a:ext cx="2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2"/>
                  </a:solidFill>
                </a:rPr>
                <a:t>air</a:t>
              </a:r>
            </a:p>
          </p:txBody>
        </p:sp>
        <p:sp>
          <p:nvSpPr>
            <p:cNvPr id="14357" name="Text Box 51"/>
            <p:cNvSpPr txBox="1">
              <a:spLocks noChangeArrowheads="1"/>
            </p:cNvSpPr>
            <p:nvPr/>
          </p:nvSpPr>
          <p:spPr bwMode="auto">
            <a:xfrm>
              <a:off x="2686" y="1939"/>
              <a:ext cx="4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water</a:t>
              </a:r>
            </a:p>
          </p:txBody>
        </p:sp>
        <p:sp>
          <p:nvSpPr>
            <p:cNvPr id="14358" name="Text Box 52"/>
            <p:cNvSpPr txBox="1">
              <a:spLocks noChangeArrowheads="1"/>
            </p:cNvSpPr>
            <p:nvPr/>
          </p:nvSpPr>
          <p:spPr bwMode="auto">
            <a:xfrm>
              <a:off x="4468" y="2574"/>
              <a:ext cx="8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perturbation</a:t>
              </a:r>
            </a:p>
          </p:txBody>
        </p:sp>
        <p:sp>
          <p:nvSpPr>
            <p:cNvPr id="14359" name="Text Box 54"/>
            <p:cNvSpPr txBox="1">
              <a:spLocks noChangeArrowheads="1"/>
            </p:cNvSpPr>
            <p:nvPr/>
          </p:nvSpPr>
          <p:spPr bwMode="auto">
            <a:xfrm>
              <a:off x="3742" y="2075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/>
                <a:t>+</a:t>
              </a:r>
            </a:p>
          </p:txBody>
        </p:sp>
      </p:grpSp>
      <p:grpSp>
        <p:nvGrpSpPr>
          <p:cNvPr id="14343" name="Group 60"/>
          <p:cNvGrpSpPr>
            <a:grpSpLocks/>
          </p:cNvGrpSpPr>
          <p:nvPr/>
        </p:nvGrpSpPr>
        <p:grpSpPr bwMode="auto">
          <a:xfrm>
            <a:off x="468313" y="4869086"/>
            <a:ext cx="8064500" cy="457200"/>
            <a:chOff x="295" y="3113"/>
            <a:chExt cx="5080" cy="288"/>
          </a:xfrm>
        </p:grpSpPr>
        <p:sp>
          <p:nvSpPr>
            <p:cNvPr id="14348" name="Text Box 57"/>
            <p:cNvSpPr txBox="1">
              <a:spLocks noChangeArrowheads="1"/>
            </p:cNvSpPr>
            <p:nvPr/>
          </p:nvSpPr>
          <p:spPr bwMode="auto">
            <a:xfrm>
              <a:off x="295" y="3113"/>
              <a:ext cx="12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/>
                <a:t>Actual medium</a:t>
              </a:r>
            </a:p>
          </p:txBody>
        </p:sp>
        <p:sp>
          <p:nvSpPr>
            <p:cNvPr id="14349" name="Text Box 58"/>
            <p:cNvSpPr txBox="1">
              <a:spLocks noChangeArrowheads="1"/>
            </p:cNvSpPr>
            <p:nvPr/>
          </p:nvSpPr>
          <p:spPr bwMode="auto">
            <a:xfrm>
              <a:off x="2154" y="3113"/>
              <a:ext cx="15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/>
                <a:t>Reference medium</a:t>
              </a:r>
            </a:p>
          </p:txBody>
        </p:sp>
        <p:sp>
          <p:nvSpPr>
            <p:cNvPr id="14350" name="Text Box 59"/>
            <p:cNvSpPr txBox="1">
              <a:spLocks noChangeArrowheads="1"/>
            </p:cNvSpPr>
            <p:nvPr/>
          </p:nvSpPr>
          <p:spPr bwMode="auto">
            <a:xfrm>
              <a:off x="4321" y="3113"/>
              <a:ext cx="10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/>
                <a:t>Perturbation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5288" y="5513611"/>
            <a:ext cx="7972425" cy="938212"/>
            <a:chOff x="395536" y="5587131"/>
            <a:chExt cx="7972425" cy="938213"/>
          </a:xfrm>
        </p:grpSpPr>
        <p:sp>
          <p:nvSpPr>
            <p:cNvPr id="14345" name="Text Box 885"/>
            <p:cNvSpPr txBox="1">
              <a:spLocks noChangeArrowheads="1"/>
            </p:cNvSpPr>
            <p:nvPr/>
          </p:nvSpPr>
          <p:spPr bwMode="auto">
            <a:xfrm>
              <a:off x="5270748" y="5587131"/>
              <a:ext cx="309721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(Lippmann-Schwinger Equation)</a:t>
              </a:r>
            </a:p>
          </p:txBody>
        </p:sp>
        <p:pic>
          <p:nvPicPr>
            <p:cNvPr id="14346" name="Picture 1200" descr="eq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276106"/>
              <a:ext cx="4095750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1207" descr="eq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636" y="5626819"/>
              <a:ext cx="2524125" cy="334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79562"/>
            <a:ext cx="7210425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Equation describing the actual medium:</a:t>
            </a:r>
          </a:p>
        </p:txBody>
      </p:sp>
      <p:pic>
        <p:nvPicPr>
          <p:cNvPr id="15364" name="Picture 1188" descr="eq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1493862"/>
            <a:ext cx="1206500" cy="31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468313" y="3035324"/>
            <a:ext cx="65516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4"/>
              </a:buBlip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Equation describing the reference medium: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468313" y="4691087"/>
            <a:ext cx="79914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4"/>
              </a:buBlip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Relation between actual and reference medium</a:t>
            </a:r>
          </a:p>
        </p:txBody>
      </p:sp>
      <p:sp>
        <p:nvSpPr>
          <p:cNvPr id="15367" name="Text Box 885"/>
          <p:cNvSpPr txBox="1">
            <a:spLocks noChangeArrowheads="1"/>
          </p:cNvSpPr>
          <p:nvPr/>
        </p:nvSpPr>
        <p:spPr bwMode="auto">
          <a:xfrm>
            <a:off x="5775325" y="5299099"/>
            <a:ext cx="3097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(Lippmann-Schwinger Equation)</a:t>
            </a:r>
          </a:p>
        </p:txBody>
      </p:sp>
      <p:sp>
        <p:nvSpPr>
          <p:cNvPr id="15368" name="Text Box 1167"/>
          <p:cNvSpPr txBox="1">
            <a:spLocks noChangeArrowheads="1"/>
          </p:cNvSpPr>
          <p:nvPr/>
        </p:nvSpPr>
        <p:spPr bwMode="auto">
          <a:xfrm>
            <a:off x="1222375" y="2333649"/>
            <a:ext cx="51498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/>
              <a:t>Green’s function describing the actual wavefield</a:t>
            </a:r>
          </a:p>
        </p:txBody>
      </p:sp>
      <p:sp>
        <p:nvSpPr>
          <p:cNvPr id="15369" name="Text Box 1173"/>
          <p:cNvSpPr txBox="1">
            <a:spLocks noChangeArrowheads="1"/>
          </p:cNvSpPr>
          <p:nvPr/>
        </p:nvSpPr>
        <p:spPr bwMode="auto">
          <a:xfrm>
            <a:off x="1258888" y="1974874"/>
            <a:ext cx="48815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/>
              <a:t>Linear operator describing the actual medium</a:t>
            </a:r>
          </a:p>
        </p:txBody>
      </p:sp>
      <p:sp>
        <p:nvSpPr>
          <p:cNvPr id="15370" name="Text Box 1174"/>
          <p:cNvSpPr txBox="1">
            <a:spLocks noChangeArrowheads="1"/>
          </p:cNvSpPr>
          <p:nvPr/>
        </p:nvSpPr>
        <p:spPr bwMode="auto">
          <a:xfrm>
            <a:off x="1293813" y="4062437"/>
            <a:ext cx="55102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/>
              <a:t>Green’s function describing the reference wavefield</a:t>
            </a:r>
          </a:p>
        </p:txBody>
      </p:sp>
      <p:sp>
        <p:nvSpPr>
          <p:cNvPr id="15371" name="Text Box 1175"/>
          <p:cNvSpPr txBox="1">
            <a:spLocks noChangeArrowheads="1"/>
          </p:cNvSpPr>
          <p:nvPr/>
        </p:nvSpPr>
        <p:spPr bwMode="auto">
          <a:xfrm>
            <a:off x="1330325" y="3703662"/>
            <a:ext cx="52419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/>
              <a:t>Linear operator describing the reference medium</a:t>
            </a:r>
          </a:p>
        </p:txBody>
      </p:sp>
      <p:pic>
        <p:nvPicPr>
          <p:cNvPr id="15372" name="Picture 1190" descr="eq1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98699"/>
            <a:ext cx="3968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192" descr="eq1-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59062"/>
            <a:ext cx="3841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194" descr="eq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178199"/>
            <a:ext cx="1524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196" descr="eq2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3827487"/>
            <a:ext cx="5064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198" descr="eq2-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71974"/>
            <a:ext cx="481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200" descr="eq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988074"/>
            <a:ext cx="40957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207" descr="eq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5338787"/>
            <a:ext cx="2524125" cy="334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7991475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Forward scattering series: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5288" y="2420938"/>
            <a:ext cx="8424862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Solves for the actual wavefield as a function of the reference medium and subsurface properties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series is non-linear. Truncation at the first order term leads to the Born linear approximation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There is a direct relation between the traditional seismic reflection view and the scattering approach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However, the goal of seismic is to solve for subsurface properties (inverse problem)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9" name="Picture 517" descr="eq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70075"/>
            <a:ext cx="57785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95288" y="4292600"/>
            <a:ext cx="85693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Solves for the perturbation operator as a function of the reference wavefield and the actual field measured on a surface (seismic data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Direct and non-linear solution to the inverse problem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68313" y="1125538"/>
            <a:ext cx="48244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Inverse Scattering Series (ISS):</a:t>
            </a:r>
          </a:p>
        </p:txBody>
      </p:sp>
      <p:pic>
        <p:nvPicPr>
          <p:cNvPr id="17413" name="Picture 343" descr="eq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95450"/>
            <a:ext cx="88392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44" descr="eq5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29000"/>
            <a:ext cx="591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45" descr="eq5-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89363"/>
            <a:ext cx="7832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341785"/>
            <a:ext cx="8280400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Subseries of the entire Inverse Scattering Series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Subseries can be used to perform a specific task on the seismic data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Subseries terms can be mapped from the relation between the series and the traditional reflection problem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Multiple removal/attenuation subseries can be obtained by this mapping</a:t>
            </a:r>
          </a:p>
          <a:p>
            <a:pPr marL="1143000" lvl="2" indent="-228600">
              <a:spcBef>
                <a:spcPct val="20000"/>
              </a:spcBef>
              <a:buClr>
                <a:schemeClr val="tx2"/>
              </a:buClr>
              <a:buSzPct val="70000"/>
              <a:buBlip>
                <a:blip r:embed="rId3"/>
              </a:buBlip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Free surface multiple removal subseries</a:t>
            </a:r>
          </a:p>
          <a:p>
            <a:pPr marL="1143000" lvl="2" indent="-228600">
              <a:spcBef>
                <a:spcPct val="20000"/>
              </a:spcBef>
              <a:buClr>
                <a:schemeClr val="tx2"/>
              </a:buClr>
              <a:buSzPct val="70000"/>
              <a:buBlip>
                <a:blip r:embed="rId3"/>
              </a:buBlip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multiple attenuation subseries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95288" y="3141663"/>
            <a:ext cx="85693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Mapping between the scattering series and the traditional seismic problem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68313" y="1125538"/>
            <a:ext cx="83518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Inverse Scattering Series and mapping of terms</a:t>
            </a:r>
          </a:p>
        </p:txBody>
      </p:sp>
      <p:pic>
        <p:nvPicPr>
          <p:cNvPr id="19461" name="Picture 343" descr="eq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95450"/>
            <a:ext cx="88392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4076700"/>
            <a:ext cx="1603375" cy="259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172592" y="4653136"/>
            <a:ext cx="4726683" cy="1841327"/>
            <a:chOff x="2172592" y="4653136"/>
            <a:chExt cx="4726683" cy="1841327"/>
          </a:xfrm>
        </p:grpSpPr>
        <p:pic>
          <p:nvPicPr>
            <p:cNvPr id="19463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625" y="5589588"/>
              <a:ext cx="4438650" cy="904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Bent Arrow 2"/>
            <p:cNvSpPr/>
            <p:nvPr/>
          </p:nvSpPr>
          <p:spPr>
            <a:xfrm rot="5400000">
              <a:off x="2184164" y="4713573"/>
              <a:ext cx="720080" cy="743223"/>
            </a:xfrm>
            <a:prstGeom prst="bentArrow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43808" y="4653136"/>
              <a:ext cx="72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Map I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81450" y="4098776"/>
            <a:ext cx="4981575" cy="2195006"/>
            <a:chOff x="3981450" y="4098776"/>
            <a:chExt cx="4981575" cy="2195006"/>
          </a:xfrm>
        </p:grpSpPr>
        <p:pic>
          <p:nvPicPr>
            <p:cNvPr id="19464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450" y="4098776"/>
              <a:ext cx="4981575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Bent Arrow 10"/>
            <p:cNvSpPr/>
            <p:nvPr/>
          </p:nvSpPr>
          <p:spPr>
            <a:xfrm rot="16200000" flipV="1">
              <a:off x="7152716" y="5192798"/>
              <a:ext cx="720080" cy="743223"/>
            </a:xfrm>
            <a:prstGeom prst="bentArrow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40352" y="5924450"/>
              <a:ext cx="809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Map II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125539"/>
            <a:ext cx="8280400" cy="93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Reference Green’s function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Reference 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medium = air and water separated by a free surface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346325"/>
            <a:ext cx="3190875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2298700"/>
            <a:ext cx="3162300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91194" y="5229200"/>
            <a:ext cx="7509652" cy="1357831"/>
            <a:chOff x="791194" y="5229200"/>
            <a:chExt cx="7509652" cy="13578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94" y="5229200"/>
              <a:ext cx="7509652" cy="65831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94" y="6093296"/>
              <a:ext cx="2285811" cy="47544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590" y="6075009"/>
              <a:ext cx="859465" cy="51202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827584" y="4745083"/>
            <a:ext cx="7331459" cy="369332"/>
            <a:chOff x="827584" y="4745083"/>
            <a:chExt cx="7331459" cy="3693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4774314"/>
              <a:ext cx="1773789" cy="31087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699792" y="4745083"/>
              <a:ext cx="5459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(Direct Green’s function and free surface Green’s function)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125538"/>
            <a:ext cx="82804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Free surface removal subseries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Inverse scattering series terms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4848" y="103326"/>
            <a:ext cx="8229600" cy="70609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 and problem</a:t>
            </a:r>
          </a:p>
          <a:p>
            <a:pPr eaLnBrk="1" hangingPunct="1">
              <a:defRPr/>
            </a:pPr>
            <a:r>
              <a:rPr lang="en-US" dirty="0" smtClean="0"/>
              <a:t>Objectives</a:t>
            </a:r>
          </a:p>
          <a:p>
            <a:pPr eaLnBrk="1" hangingPunct="1">
              <a:defRPr/>
            </a:pPr>
            <a:r>
              <a:rPr lang="en-US" dirty="0" smtClean="0"/>
              <a:t>Theory</a:t>
            </a:r>
          </a:p>
          <a:p>
            <a:pPr eaLnBrk="1" hangingPunct="1">
              <a:defRPr/>
            </a:pPr>
            <a:r>
              <a:rPr lang="pt-BR" dirty="0" smtClean="0"/>
              <a:t>Data processing</a:t>
            </a:r>
            <a:endParaRPr lang="en-US" dirty="0" smtClean="0"/>
          </a:p>
          <a:p>
            <a:pPr eaLnBrk="1" hangingPunct="1">
              <a:defRPr/>
            </a:pPr>
            <a:r>
              <a:rPr lang="pt-BR" dirty="0" smtClean="0"/>
              <a:t>Multiple attenuation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836222" y="4653136"/>
            <a:ext cx="2245930" cy="334005"/>
            <a:chOff x="2836222" y="4581128"/>
            <a:chExt cx="2245930" cy="3340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995" y="4581128"/>
              <a:ext cx="329157" cy="31087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222" y="4604263"/>
              <a:ext cx="329157" cy="31087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01559" y="4643844"/>
            <a:ext cx="4904927" cy="369332"/>
            <a:chOff x="501559" y="4571836"/>
            <a:chExt cx="4904927" cy="3693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086" y="4594971"/>
              <a:ext cx="2706400" cy="323061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01559" y="4571836"/>
              <a:ext cx="218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Deghosting operation:</a:t>
              </a:r>
              <a:endParaRPr lang="en-US" dirty="0"/>
            </a:p>
          </p:txBody>
        </p:sp>
      </p:grpSp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125538"/>
            <a:ext cx="8280400" cy="12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5"/>
              </a:buBlip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Deghosting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5"/>
              </a:buBlip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Ghost: event that starts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and/or ends its propagation with a reflection at the free surface</a:t>
            </a: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460873"/>
            <a:ext cx="81248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258888" y="2562473"/>
            <a:ext cx="6553200" cy="1195388"/>
            <a:chOff x="1258888" y="2378075"/>
            <a:chExt cx="6553200" cy="1195388"/>
          </a:xfrm>
        </p:grpSpPr>
        <p:sp>
          <p:nvSpPr>
            <p:cNvPr id="3" name="Rectangle 2"/>
            <p:cNvSpPr/>
            <p:nvPr/>
          </p:nvSpPr>
          <p:spPr>
            <a:xfrm>
              <a:off x="1258888" y="2378075"/>
              <a:ext cx="649287" cy="1195388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11638" y="2378075"/>
              <a:ext cx="647700" cy="1195388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64388" y="2378075"/>
              <a:ext cx="647700" cy="1195388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4712694"/>
            <a:ext cx="323061" cy="23162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92919" y="3995772"/>
            <a:ext cx="6266767" cy="369332"/>
            <a:chOff x="492919" y="3964414"/>
            <a:chExt cx="6266767" cy="36933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8490" y="4047258"/>
              <a:ext cx="1554352" cy="28648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2919" y="3964414"/>
              <a:ext cx="1982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General series term:</a:t>
              </a:r>
              <a:endParaRPr lang="en-US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897" y="3993645"/>
              <a:ext cx="1773789" cy="310870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95" y="4712693"/>
            <a:ext cx="323061" cy="23162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92919" y="6065906"/>
            <a:ext cx="5017629" cy="603454"/>
            <a:chOff x="492919" y="5993898"/>
            <a:chExt cx="5017629" cy="6034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993898"/>
              <a:ext cx="3242804" cy="60345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92919" y="6021288"/>
              <a:ext cx="1640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Deghosted data: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9588" y="5157192"/>
            <a:ext cx="7923086" cy="658314"/>
            <a:chOff x="509588" y="5157192"/>
            <a:chExt cx="7923086" cy="658314"/>
          </a:xfrm>
        </p:grpSpPr>
        <p:sp>
          <p:nvSpPr>
            <p:cNvPr id="16" name="TextBox 15"/>
            <p:cNvSpPr txBox="1"/>
            <p:nvPr/>
          </p:nvSpPr>
          <p:spPr>
            <a:xfrm>
              <a:off x="509588" y="5264282"/>
              <a:ext cx="2217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Multiply both sides by: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16016" y="5264282"/>
              <a:ext cx="37166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(projected on receiver and source sides)</a:t>
              </a:r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5157192"/>
              <a:ext cx="1865222" cy="6583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68313" y="1125538"/>
            <a:ext cx="828040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ISS algorithm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Identify task-specific terms in the entire series</a:t>
            </a:r>
          </a:p>
          <a:p>
            <a:pPr marL="1143000" lvl="2" indent="-228600">
              <a:spcBef>
                <a:spcPct val="20000"/>
              </a:spcBef>
              <a:buClr>
                <a:schemeClr val="tx2"/>
              </a:buClr>
              <a:buSzPct val="70000"/>
              <a:buBlip>
                <a:blip r:embed="rId3"/>
              </a:buBlip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e.g.: identify the terms responsible for free surface multiple removal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Employ the subseries to perform the specific task (data processing)</a:t>
            </a:r>
          </a:p>
          <a:p>
            <a:pPr marL="1143000" lvl="2" indent="-228600">
              <a:spcBef>
                <a:spcPct val="20000"/>
              </a:spcBef>
              <a:buClr>
                <a:schemeClr val="tx2"/>
              </a:buClr>
              <a:buSzPct val="70000"/>
              <a:buBlip>
                <a:blip r:embed="rId3"/>
              </a:buBlip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e.g.: apply free surface multiple removal subseries to the dataset and obtain a processed dataset with multiples removed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Restart the problem using the processed data as new input</a:t>
            </a:r>
          </a:p>
          <a:p>
            <a:pPr marL="1143000" lvl="2" indent="-228600">
              <a:spcBef>
                <a:spcPct val="20000"/>
              </a:spcBef>
              <a:buClr>
                <a:schemeClr val="tx2"/>
              </a:buClr>
              <a:buSzPct val="70000"/>
              <a:buBlip>
                <a:blip r:embed="rId3"/>
              </a:buBlip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e.g.: the internal multiple attenuation uses the data with free surface multiples removed as input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125538"/>
            <a:ext cx="82804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Free surface removal subseries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Inverse scattering subseries terms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3" y="2156585"/>
            <a:ext cx="8564173" cy="15604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3" y="3910218"/>
            <a:ext cx="1773789" cy="3108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9913" y="4293096"/>
            <a:ext cx="5784626" cy="1138720"/>
            <a:chOff x="289913" y="4293096"/>
            <a:chExt cx="5784626" cy="11387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702" y="4365104"/>
              <a:ext cx="4010837" cy="106671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89913" y="4293096"/>
              <a:ext cx="1605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Types of terms: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2328" y="5517232"/>
            <a:ext cx="5984843" cy="881610"/>
            <a:chOff x="302328" y="5517232"/>
            <a:chExt cx="5984843" cy="8816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6075781"/>
              <a:ext cx="2803928" cy="323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02328" y="5517232"/>
              <a:ext cx="5984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We select type 1 (the only task is to create free surface multiples):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68313" y="1125538"/>
            <a:ext cx="828040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ISS algorithm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Identify task-specific terms in the entire series</a:t>
            </a:r>
          </a:p>
          <a:p>
            <a:pPr marL="1143000" lvl="2" indent="-228600">
              <a:spcBef>
                <a:spcPct val="20000"/>
              </a:spcBef>
              <a:buClr>
                <a:schemeClr val="tx2"/>
              </a:buClr>
              <a:buSzPct val="70000"/>
              <a:buBlip>
                <a:blip r:embed="rId3"/>
              </a:buBlip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e.g.: identify the terms responsible for free surface multiple removal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Employ the subseries to perform the specific task (data processing)</a:t>
            </a:r>
          </a:p>
          <a:p>
            <a:pPr marL="1143000" lvl="2" indent="-228600">
              <a:spcBef>
                <a:spcPct val="20000"/>
              </a:spcBef>
              <a:buClr>
                <a:schemeClr val="tx2"/>
              </a:buClr>
              <a:buSzPct val="70000"/>
              <a:buBlip>
                <a:blip r:embed="rId3"/>
              </a:buBlip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e.g.: apply free surface multiple removal subseries to the dataset and obtain a processed dataset with multiples removed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Restart the problem using the processed data as new input</a:t>
            </a:r>
          </a:p>
          <a:p>
            <a:pPr marL="1143000" lvl="2" indent="-228600">
              <a:spcBef>
                <a:spcPct val="20000"/>
              </a:spcBef>
              <a:buClr>
                <a:schemeClr val="tx2"/>
              </a:buClr>
              <a:buSzPct val="70000"/>
              <a:buBlip>
                <a:blip r:embed="rId3"/>
              </a:buBlip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e.g.: the internal multiple attenuation uses the data with free surface multiples removed as input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125538"/>
            <a:ext cx="82804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Free surface removal subseries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Computation of the first term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2" y="4151029"/>
            <a:ext cx="8271589" cy="646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81" y="2195760"/>
            <a:ext cx="8143583" cy="58516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42987" y="1973982"/>
            <a:ext cx="8771086" cy="2107236"/>
            <a:chOff x="242987" y="1973982"/>
            <a:chExt cx="8771086" cy="21072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87" y="2987198"/>
              <a:ext cx="4535049" cy="6339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3429000"/>
              <a:ext cx="4730105" cy="652218"/>
            </a:xfrm>
            <a:prstGeom prst="rect">
              <a:avLst/>
            </a:prstGeom>
          </p:spPr>
        </p:pic>
        <p:sp>
          <p:nvSpPr>
            <p:cNvPr id="8" name="Line Callout 1 (Accent Bar) 7"/>
            <p:cNvSpPr/>
            <p:nvPr/>
          </p:nvSpPr>
          <p:spPr>
            <a:xfrm rot="5400000" flipH="1">
              <a:off x="4547361" y="1494565"/>
              <a:ext cx="659284" cy="1618118"/>
            </a:xfrm>
            <a:prstGeom prst="accentCallout1">
              <a:avLst>
                <a:gd name="adj1" fmla="val 18750"/>
                <a:gd name="adj2" fmla="val -8333"/>
                <a:gd name="adj3" fmla="val 70706"/>
                <a:gd name="adj4" fmla="val -5856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Line Callout 1 (Accent Bar) 11"/>
            <p:cNvSpPr/>
            <p:nvPr/>
          </p:nvSpPr>
          <p:spPr>
            <a:xfrm rot="16200000">
              <a:off x="7537755" y="1498211"/>
              <a:ext cx="659284" cy="1618118"/>
            </a:xfrm>
            <a:prstGeom prst="accentCallout1">
              <a:avLst>
                <a:gd name="adj1" fmla="val 18750"/>
                <a:gd name="adj2" fmla="val -8333"/>
                <a:gd name="adj3" fmla="val 43040"/>
                <a:gd name="adj4" fmla="val -11346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5536" y="4653136"/>
            <a:ext cx="8064896" cy="1944216"/>
            <a:chOff x="395536" y="4653136"/>
            <a:chExt cx="8064896" cy="19442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5817128"/>
              <a:ext cx="5010498" cy="78022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5015125"/>
              <a:ext cx="6540468" cy="646123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4283968" y="4653136"/>
              <a:ext cx="417646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125538"/>
            <a:ext cx="8280400" cy="107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Free surface removal subseries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Computation of the 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second term</a:t>
            </a: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0" y="2778326"/>
            <a:ext cx="8692178" cy="9387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3919404" cy="310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4049682"/>
            <a:ext cx="7076871" cy="60345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44473" y="4871109"/>
            <a:ext cx="8898499" cy="1447315"/>
            <a:chOff x="144473" y="4871109"/>
            <a:chExt cx="8898499" cy="144731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75" y="5733256"/>
              <a:ext cx="8801897" cy="585168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144473" y="4871109"/>
              <a:ext cx="8892023" cy="646123"/>
              <a:chOff x="144473" y="4660705"/>
              <a:chExt cx="8892023" cy="64612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6028" y="4660705"/>
                <a:ext cx="6540468" cy="646123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144473" y="4799101"/>
                <a:ext cx="2339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From first ISS equation: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84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125538"/>
            <a:ext cx="82804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Free surface removal subseries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Recurrence relations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708" y="3946058"/>
            <a:ext cx="4760583" cy="707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83975"/>
            <a:ext cx="8759228" cy="956993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7544" y="3357166"/>
            <a:ext cx="8280400" cy="50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Free surface removed data</a:t>
            </a: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7544" y="4869334"/>
            <a:ext cx="8280400" cy="50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 practice: subtract multiple prediction from original data</a:t>
            </a: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68313" y="1125538"/>
            <a:ext cx="828040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ISS algorithm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Identify task-specific terms in the entire series</a:t>
            </a:r>
          </a:p>
          <a:p>
            <a:pPr marL="1143000" lvl="2" indent="-228600">
              <a:spcBef>
                <a:spcPct val="20000"/>
              </a:spcBef>
              <a:buClr>
                <a:schemeClr val="tx2"/>
              </a:buClr>
              <a:buSzPct val="70000"/>
              <a:buBlip>
                <a:blip r:embed="rId3"/>
              </a:buBlip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e.g.: identify the terms responsible for free surface multiple removal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Employ the subseries to perform the specific task (data processing)</a:t>
            </a:r>
          </a:p>
          <a:p>
            <a:pPr marL="1143000" lvl="2" indent="-228600">
              <a:spcBef>
                <a:spcPct val="20000"/>
              </a:spcBef>
              <a:buClr>
                <a:schemeClr val="tx2"/>
              </a:buClr>
              <a:buSzPct val="70000"/>
              <a:buBlip>
                <a:blip r:embed="rId3"/>
              </a:buBlip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e.g.: apply free surface multiple removal subseries to the dataset and obtain a processed dataset with multiples removed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Restart the problem using the processed data as new input</a:t>
            </a:r>
          </a:p>
          <a:p>
            <a:pPr marL="1143000" lvl="2" indent="-228600">
              <a:spcBef>
                <a:spcPct val="20000"/>
              </a:spcBef>
              <a:buClr>
                <a:schemeClr val="tx2"/>
              </a:buClr>
              <a:buSzPct val="70000"/>
              <a:buBlip>
                <a:blip r:embed="rId3"/>
              </a:buBlip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e.g.: the internal multiple attenuation uses the data with free surface multiples removed as input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831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7544" y="4005238"/>
            <a:ext cx="8280400" cy="1151954"/>
            <a:chOff x="467544" y="4005238"/>
            <a:chExt cx="8280400" cy="1151954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467544" y="4005238"/>
              <a:ext cx="8280400" cy="503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Clr>
                  <a:schemeClr val="accent2"/>
                </a:buClr>
                <a:buSzPct val="70000"/>
                <a:buBlip>
                  <a:blip r:embed="rId3"/>
                </a:buBlip>
                <a:defRPr/>
              </a:pPr>
              <a:r>
                <a:rPr lang="pt-BR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The internal multiple terms are more difficult to map</a:t>
              </a:r>
              <a:endPara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467544" y="4653310"/>
              <a:ext cx="8280400" cy="503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Clr>
                  <a:schemeClr val="accent2"/>
                </a:buClr>
                <a:buSzPct val="70000"/>
                <a:buBlip>
                  <a:blip r:embed="rId3"/>
                </a:buBlip>
                <a:defRPr/>
              </a:pPr>
              <a:r>
                <a:rPr lang="pt-BR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Remember the forward series!</a:t>
              </a:r>
              <a:endPara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125538"/>
            <a:ext cx="82804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multiple attenuation subseries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Inverse scattering subseries terms</a:t>
            </a: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8582459" cy="1554352"/>
          </a:xfrm>
          <a:prstGeom prst="rect">
            <a:avLst/>
          </a:prstGeom>
        </p:spPr>
      </p:pic>
      <p:sp>
        <p:nvSpPr>
          <p:cNvPr id="12" name="Oval 192"/>
          <p:cNvSpPr>
            <a:spLocks noChangeArrowheads="1"/>
          </p:cNvSpPr>
          <p:nvPr/>
        </p:nvSpPr>
        <p:spPr bwMode="auto">
          <a:xfrm>
            <a:off x="2076947" y="2869207"/>
            <a:ext cx="2808287" cy="6477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67545" y="3610570"/>
            <a:ext cx="8397875" cy="2698750"/>
            <a:chOff x="467545" y="3610570"/>
            <a:chExt cx="8397875" cy="2698750"/>
          </a:xfrm>
        </p:grpSpPr>
        <p:sp>
          <p:nvSpPr>
            <p:cNvPr id="14" name="AutoShape 194"/>
            <p:cNvSpPr>
              <a:spLocks/>
            </p:cNvSpPr>
            <p:nvPr/>
          </p:nvSpPr>
          <p:spPr bwMode="auto">
            <a:xfrm rot="5400000">
              <a:off x="4464076" y="325239"/>
              <a:ext cx="288925" cy="8281988"/>
            </a:xfrm>
            <a:prstGeom prst="leftBrace">
              <a:avLst>
                <a:gd name="adj1" fmla="val 238874"/>
                <a:gd name="adj2" fmla="val 6494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1" name="Picture 191" descr="iss3_diagram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70" y="4753570"/>
              <a:ext cx="8324850" cy="15335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3" name="AutoShape 193"/>
            <p:cNvSpPr>
              <a:spLocks noChangeArrowheads="1"/>
            </p:cNvSpPr>
            <p:nvPr/>
          </p:nvSpPr>
          <p:spPr bwMode="auto">
            <a:xfrm rot="5261456">
              <a:off x="3059139" y="3719314"/>
              <a:ext cx="612775" cy="39528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Oval 195"/>
            <p:cNvSpPr>
              <a:spLocks noChangeArrowheads="1"/>
            </p:cNvSpPr>
            <p:nvPr/>
          </p:nvSpPr>
          <p:spPr bwMode="auto">
            <a:xfrm>
              <a:off x="467545" y="4545607"/>
              <a:ext cx="2052638" cy="17637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5315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125538"/>
            <a:ext cx="82804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multiple attenuation subseries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Inverse scattering subseries terms</a:t>
            </a: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4" y="4869160"/>
            <a:ext cx="8619032" cy="1341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76872"/>
            <a:ext cx="3876736" cy="2133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37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 and problem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4038600" cy="6048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Multiples in seismic data</a:t>
            </a:r>
          </a:p>
        </p:txBody>
      </p:sp>
      <p:pic>
        <p:nvPicPr>
          <p:cNvPr id="5124" name="Picture 9" descr="multiple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276475"/>
            <a:ext cx="6769100" cy="2279650"/>
          </a:xfrm>
          <a:prstGeom prst="rect">
            <a:avLst/>
          </a:prstGeom>
          <a:ln>
            <a:noFill/>
          </a:ln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68313" y="4768850"/>
            <a:ext cx="7991475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4"/>
              </a:buBlip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Only primaries are used for imaging and inversion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4"/>
              </a:buBlip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There are various methods to remove or attenuate multiples</a:t>
            </a: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7667625" y="1844675"/>
            <a:ext cx="468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/>
              <a:t>Air</a:t>
            </a:r>
          </a:p>
        </p:txBody>
      </p:sp>
      <p:sp>
        <p:nvSpPr>
          <p:cNvPr id="5127" name="Text Box 12"/>
          <p:cNvSpPr txBox="1">
            <a:spLocks noChangeArrowheads="1"/>
          </p:cNvSpPr>
          <p:nvPr/>
        </p:nvSpPr>
        <p:spPr bwMode="auto">
          <a:xfrm>
            <a:off x="7667625" y="2924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/>
              <a:t>Water</a:t>
            </a:r>
          </a:p>
        </p:txBody>
      </p:sp>
      <p:sp>
        <p:nvSpPr>
          <p:cNvPr id="5128" name="Line 13"/>
          <p:cNvSpPr>
            <a:spLocks noChangeShapeType="1"/>
          </p:cNvSpPr>
          <p:nvPr/>
        </p:nvSpPr>
        <p:spPr bwMode="auto">
          <a:xfrm flipH="1">
            <a:off x="7092950" y="3141663"/>
            <a:ext cx="57467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9" name="Line 14"/>
          <p:cNvSpPr>
            <a:spLocks noChangeShapeType="1"/>
          </p:cNvSpPr>
          <p:nvPr/>
        </p:nvSpPr>
        <p:spPr bwMode="auto">
          <a:xfrm flipH="1">
            <a:off x="6877050" y="2060575"/>
            <a:ext cx="790575" cy="2889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125538"/>
            <a:ext cx="82804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multiple attenuation subseries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Inverse scattering subseries terms</a:t>
            </a: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4" y="3356992"/>
            <a:ext cx="8619032" cy="1341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50424"/>
            <a:ext cx="4943448" cy="286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767" y="2924944"/>
            <a:ext cx="202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From previous slide: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5479" y="4931876"/>
            <a:ext cx="423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Leading first order multiple attenuation term: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3" y="5358828"/>
            <a:ext cx="8917711" cy="13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125538"/>
            <a:ext cx="8280400" cy="107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multiple attenuation subseries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Recursion relations</a:t>
            </a: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4" y="5229200"/>
            <a:ext cx="8673892" cy="1347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66071"/>
            <a:ext cx="7497461" cy="1347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8192347" cy="126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125538"/>
            <a:ext cx="8280400" cy="107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multiple attenuation subseries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multiple attenuated data</a:t>
            </a: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5821199" cy="707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8192347" cy="1267863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7544" y="5013350"/>
            <a:ext cx="8280400" cy="50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 practice: subtract multiple prediction from original data</a:t>
            </a: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6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Application to real data</a:t>
            </a:r>
            <a:endParaRPr lang="en-US" dirty="0" smtClean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125539"/>
            <a:ext cx="8280400" cy="107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Seismic survey parameters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838825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52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processing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052736"/>
            <a:ext cx="82804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Pre-processing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Deghosting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Applied in Petrobras America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Reliable and efficient method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Processing geometry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Coordinates from header changed for fictitious coordinates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Processing lattice is a horizontal line of station points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Offsets regularized (25m) 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81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processing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052736"/>
            <a:ext cx="82804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Pre-processing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Regularization and interpolation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900113" y="2060798"/>
            <a:ext cx="255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Seismic survey parameters:</a:t>
            </a:r>
          </a:p>
        </p:txBody>
      </p:sp>
      <p:pic>
        <p:nvPicPr>
          <p:cNvPr id="117765" name="Picture 5" descr="tab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63" y="2492598"/>
            <a:ext cx="4675187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900113" y="5804123"/>
            <a:ext cx="7632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ISS works with shots and receivers at every station point of the processing lattice</a:t>
            </a:r>
          </a:p>
          <a:p>
            <a:r>
              <a:rPr lang="en-US" dirty="0"/>
              <a:t>Shot interpolation required!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70382" y="2780134"/>
            <a:ext cx="908980" cy="1512168"/>
            <a:chOff x="4860032" y="2852936"/>
            <a:chExt cx="908980" cy="1512168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860032" y="4106862"/>
              <a:ext cx="361950" cy="1428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5173977" y="4026550"/>
              <a:ext cx="55015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chemeClr val="bg2"/>
                  </a:solidFill>
                  <a:latin typeface="Times New Roman" pitchFamily="18" charset="0"/>
                </a:rPr>
                <a:t>25m</a:t>
              </a:r>
              <a:endParaRPr lang="en-US" sz="160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860032" y="2924944"/>
              <a:ext cx="361950" cy="1428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5173977" y="2852936"/>
              <a:ext cx="59503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chemeClr val="bg2"/>
                  </a:solidFill>
                  <a:latin typeface="Times New Roman" pitchFamily="18" charset="0"/>
                </a:rPr>
                <a:t>3501</a:t>
              </a:r>
              <a:endParaRPr lang="en-US" sz="160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569688" y="2996158"/>
            <a:ext cx="1450584" cy="1771744"/>
            <a:chOff x="4859338" y="3068960"/>
            <a:chExt cx="1450584" cy="1771744"/>
          </a:xfrm>
        </p:grpSpPr>
        <p:sp>
          <p:nvSpPr>
            <p:cNvPr id="117767" name="Line 7"/>
            <p:cNvSpPr>
              <a:spLocks noChangeShapeType="1"/>
            </p:cNvSpPr>
            <p:nvPr/>
          </p:nvSpPr>
          <p:spPr bwMode="auto">
            <a:xfrm>
              <a:off x="4859338" y="4581525"/>
              <a:ext cx="361950" cy="1428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768" name="Text Box 8"/>
            <p:cNvSpPr txBox="1">
              <a:spLocks noChangeArrowheads="1"/>
            </p:cNvSpPr>
            <p:nvPr/>
          </p:nvSpPr>
          <p:spPr bwMode="auto">
            <a:xfrm>
              <a:off x="5220072" y="4502150"/>
              <a:ext cx="108985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chemeClr val="bg2"/>
                  </a:solidFill>
                  <a:latin typeface="Times New Roman" pitchFamily="18" charset="0"/>
                </a:rPr>
                <a:t>Zero offset</a:t>
              </a:r>
              <a:endParaRPr lang="en-US" sz="160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4860032" y="3142109"/>
              <a:ext cx="361950" cy="1428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5148064" y="3068960"/>
              <a:ext cx="49244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chemeClr val="bg2"/>
                  </a:solidFill>
                  <a:latin typeface="Times New Roman" pitchFamily="18" charset="0"/>
                </a:rPr>
                <a:t>245</a:t>
              </a:r>
              <a:endParaRPr lang="en-US" sz="160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00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8313" y="2427511"/>
            <a:ext cx="7632079" cy="4169047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processing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052736"/>
            <a:ext cx="82804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Pre-processing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Source receiver reciprocity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900113" y="2060798"/>
            <a:ext cx="3970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Used to obtain complete split-spread shots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8" y="2492103"/>
            <a:ext cx="7371744" cy="399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8313" y="2427511"/>
            <a:ext cx="7632079" cy="4169047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processing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052736"/>
            <a:ext cx="82804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Pre-processing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Source receiver reciprocity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900113" y="2060798"/>
            <a:ext cx="3970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Used to obtain complete split-spread shots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2492102"/>
            <a:ext cx="7365646" cy="402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processing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052736"/>
            <a:ext cx="82804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Pre-processing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Trace padding and tapering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900113" y="2060798"/>
            <a:ext cx="46841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dirty="0" smtClean="0"/>
              <a:t>Create receiver points at every station to each shot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8313" y="2427511"/>
            <a:ext cx="7632079" cy="4169047"/>
            <a:chOff x="468313" y="2500313"/>
            <a:chExt cx="7632079" cy="4169047"/>
          </a:xfrm>
        </p:grpSpPr>
        <p:sp>
          <p:nvSpPr>
            <p:cNvPr id="8" name="Rectangle 7"/>
            <p:cNvSpPr/>
            <p:nvPr/>
          </p:nvSpPr>
          <p:spPr>
            <a:xfrm>
              <a:off x="468313" y="2500313"/>
              <a:ext cx="7632079" cy="4169047"/>
            </a:xfrm>
            <a:prstGeom prst="rect">
              <a:avLst/>
            </a:prstGeom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28" y="2569464"/>
              <a:ext cx="7377841" cy="4005984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6662"/>
            <a:ext cx="558165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97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724128" y="2060054"/>
            <a:ext cx="2951559" cy="4608511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Multiple attenuation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052736"/>
            <a:ext cx="82804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Free surface multiple attenuation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Multiple prediction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313" y="2060054"/>
            <a:ext cx="2951559" cy="4608511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062"/>
            <a:ext cx="2798702" cy="4506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60" y="2132236"/>
            <a:ext cx="2846719" cy="45067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8438" y="2492102"/>
            <a:ext cx="121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Shot gather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19872" y="4942115"/>
            <a:ext cx="2313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Corresponding multiple</a:t>
            </a:r>
          </a:p>
          <a:p>
            <a:pPr algn="ctr"/>
            <a:r>
              <a:rPr lang="pt-BR" dirty="0" smtClean="0"/>
              <a:t>prediction</a:t>
            </a:r>
          </a:p>
        </p:txBody>
      </p:sp>
      <p:sp>
        <p:nvSpPr>
          <p:cNvPr id="18" name="Bent Arrow 17"/>
          <p:cNvSpPr/>
          <p:nvPr/>
        </p:nvSpPr>
        <p:spPr>
          <a:xfrm rot="10800000">
            <a:off x="3496253" y="2861434"/>
            <a:ext cx="720080" cy="743223"/>
          </a:xfrm>
          <a:prstGeom prst="bent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>
            <a:off x="4932040" y="4198892"/>
            <a:ext cx="720080" cy="743223"/>
          </a:xfrm>
          <a:prstGeom prst="bent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5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95338" y="1628477"/>
            <a:ext cx="7448550" cy="4968875"/>
          </a:xfrm>
          <a:prstGeom prst="rect">
            <a:avLst/>
          </a:prstGeom>
          <a:solidFill>
            <a:schemeClr val="tx1"/>
          </a:solidFill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 and problem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736"/>
            <a:ext cx="8424862" cy="6032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Petrobras dataset stack example (all multiples shown)</a:t>
            </a:r>
          </a:p>
        </p:txBody>
      </p:sp>
      <p:pic>
        <p:nvPicPr>
          <p:cNvPr id="6149" name="Content Placeholder 2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680864"/>
            <a:ext cx="7264400" cy="4843463"/>
          </a:xfrm>
        </p:spPr>
      </p:pic>
      <p:sp>
        <p:nvSpPr>
          <p:cNvPr id="2" name="Oval 1"/>
          <p:cNvSpPr/>
          <p:nvPr/>
        </p:nvSpPr>
        <p:spPr>
          <a:xfrm>
            <a:off x="6372225" y="3644602"/>
            <a:ext cx="1008063" cy="71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3348038" y="2749252"/>
            <a:ext cx="115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solidFill>
                  <a:srgbClr val="FF0000"/>
                </a:solidFill>
              </a:rPr>
              <a:t>Salt domes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5795963" y="2914352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solidFill>
                  <a:srgbClr val="FF0000"/>
                </a:solidFill>
              </a:rPr>
              <a:t>Salt layers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75113" y="3058814"/>
            <a:ext cx="431800" cy="5857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987675" y="3058814"/>
            <a:ext cx="1087438" cy="5857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152" idx="2"/>
          </p:cNvCxnSpPr>
          <p:nvPr/>
        </p:nvCxnSpPr>
        <p:spPr>
          <a:xfrm>
            <a:off x="6329363" y="3284239"/>
            <a:ext cx="403225" cy="3603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Multiple attenuation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052736"/>
            <a:ext cx="82804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Free surface multiple attenuation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Stack before free surface multiple removal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313" y="1988046"/>
            <a:ext cx="8064127" cy="468052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79790"/>
            <a:ext cx="7926606" cy="451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Multiple attenuation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052736"/>
            <a:ext cx="82804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Free surface multiple attenuation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Stack after free surface multiple removal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313" y="1988046"/>
            <a:ext cx="8064127" cy="468052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6" y="2076038"/>
            <a:ext cx="7920000" cy="451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Multiple attenuation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052736"/>
            <a:ext cx="82804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multiple attenuation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internal multiple high computer cost process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313" y="1988046"/>
            <a:ext cx="8064127" cy="468052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6" y="2076038"/>
            <a:ext cx="7920000" cy="45167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53199" y="2204070"/>
            <a:ext cx="827113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899592" y="1987773"/>
            <a:ext cx="6480722" cy="4681538"/>
            <a:chOff x="899592" y="2060575"/>
            <a:chExt cx="6480722" cy="4681538"/>
          </a:xfrm>
        </p:grpSpPr>
        <p:grpSp>
          <p:nvGrpSpPr>
            <p:cNvPr id="9" name="Group 8"/>
            <p:cNvGrpSpPr/>
            <p:nvPr/>
          </p:nvGrpSpPr>
          <p:grpSpPr>
            <a:xfrm>
              <a:off x="899592" y="2060575"/>
              <a:ext cx="4464496" cy="4681538"/>
              <a:chOff x="2123728" y="2060575"/>
              <a:chExt cx="4464496" cy="468153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123728" y="2060575"/>
                <a:ext cx="4464496" cy="468153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696" y="2073151"/>
                <a:ext cx="4268807" cy="4632110"/>
              </a:xfrm>
              <a:prstGeom prst="rect">
                <a:avLst/>
              </a:prstGeom>
            </p:spPr>
          </p:pic>
        </p:grpSp>
        <p:cxnSp>
          <p:nvCxnSpPr>
            <p:cNvPr id="7" name="Straight Connector 6"/>
            <p:cNvCxnSpPr/>
            <p:nvPr/>
          </p:nvCxnSpPr>
          <p:spPr>
            <a:xfrm flipH="1">
              <a:off x="5364088" y="5661248"/>
              <a:ext cx="1189112" cy="288032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364088" y="5661248"/>
              <a:ext cx="2016225" cy="1080865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5364088" y="2205038"/>
              <a:ext cx="1189112" cy="71834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5364088" y="2060848"/>
              <a:ext cx="2016226" cy="216024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2271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724128" y="2060054"/>
            <a:ext cx="2951559" cy="4608511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Multiple attenuation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052736"/>
            <a:ext cx="82804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multiple attenuation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Multiple prediction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313" y="2060054"/>
            <a:ext cx="2951559" cy="4608511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18438" y="2492102"/>
            <a:ext cx="121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Shot gather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19872" y="4942115"/>
            <a:ext cx="2313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Corresponding multiple</a:t>
            </a:r>
          </a:p>
          <a:p>
            <a:pPr algn="ctr"/>
            <a:r>
              <a:rPr lang="pt-BR" dirty="0" smtClean="0"/>
              <a:t>prediction</a:t>
            </a:r>
          </a:p>
        </p:txBody>
      </p:sp>
      <p:sp>
        <p:nvSpPr>
          <p:cNvPr id="18" name="Bent Arrow 17"/>
          <p:cNvSpPr/>
          <p:nvPr/>
        </p:nvSpPr>
        <p:spPr>
          <a:xfrm rot="10800000">
            <a:off x="3496253" y="2861434"/>
            <a:ext cx="720080" cy="743223"/>
          </a:xfrm>
          <a:prstGeom prst="bent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>
            <a:off x="4932040" y="4198892"/>
            <a:ext cx="720080" cy="743223"/>
          </a:xfrm>
          <a:prstGeom prst="bent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4" y="2132236"/>
            <a:ext cx="2813056" cy="4506733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41" y="2128705"/>
            <a:ext cx="2802132" cy="451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Multiple attenuation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68313" y="1052736"/>
            <a:ext cx="8280400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multiple attenuation results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Stacked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section used to test the internal multiple code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23728" y="1987773"/>
            <a:ext cx="4464496" cy="4681538"/>
            <a:chOff x="2123728" y="2060575"/>
            <a:chExt cx="4464496" cy="4681538"/>
          </a:xfrm>
        </p:grpSpPr>
        <p:sp>
          <p:nvSpPr>
            <p:cNvPr id="7" name="Rectangle 6"/>
            <p:cNvSpPr/>
            <p:nvPr/>
          </p:nvSpPr>
          <p:spPr>
            <a:xfrm>
              <a:off x="2123728" y="2060575"/>
              <a:ext cx="4464496" cy="468153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696" y="2073151"/>
              <a:ext cx="4268807" cy="4632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5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1550" y="1987822"/>
            <a:ext cx="6769100" cy="46815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Multiple attenuation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68313" y="1052785"/>
            <a:ext cx="8280400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multiple attenuation results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Common offset sections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701" name="Picture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95772"/>
            <a:ext cx="644683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Multiple attenuation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68313" y="1052736"/>
            <a:ext cx="8280400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multiple attenuation results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Common offset sections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550" y="1987773"/>
            <a:ext cx="6769100" cy="46815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0725" name="Picture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95723"/>
            <a:ext cx="644683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1550" y="1987773"/>
            <a:ext cx="6769100" cy="46815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Multiple attenuation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68313" y="1052736"/>
            <a:ext cx="8280400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multiple attenuation results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Stacked sections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1749" name="Picture 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94136"/>
            <a:ext cx="64452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1550" y="1987773"/>
            <a:ext cx="6769100" cy="46815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Multiple attenuation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68313" y="1052736"/>
            <a:ext cx="8280400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multiple attenuation results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Stacked sections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773" name="Picture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94136"/>
            <a:ext cx="64452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271" y="1555973"/>
            <a:ext cx="8785225" cy="50403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Multiple attenuation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68313" y="1052736"/>
            <a:ext cx="82804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multiple attenuation results (stacked sections) 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379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46" y="1627411"/>
            <a:ext cx="85979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 and problem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0643" y="1071871"/>
            <a:ext cx="8351837" cy="5040312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dirty="0" smtClean="0"/>
              <a:t>Multiple removal challenges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US" sz="2400" dirty="0" smtClean="0"/>
              <a:t>Deal with complex structure</a:t>
            </a:r>
          </a:p>
          <a:p>
            <a:pPr lvl="1" eaLnBrk="1" hangingPunct="1">
              <a:defRPr/>
            </a:pPr>
            <a:r>
              <a:rPr lang="en-US" sz="2400" dirty="0"/>
              <a:t>E</a:t>
            </a:r>
            <a:r>
              <a:rPr lang="en-US" sz="2400" dirty="0" smtClean="0"/>
              <a:t>ffective removal at short offsets</a:t>
            </a:r>
          </a:p>
          <a:p>
            <a:pPr lvl="1" eaLnBrk="1" hangingPunct="1">
              <a:defRPr/>
            </a:pPr>
            <a:r>
              <a:rPr lang="en-US" sz="2400" dirty="0" smtClean="0"/>
              <a:t>Generators for internal multiples cannot be mapped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New method with fewer assumptions is needed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7813" y="2924969"/>
            <a:ext cx="5472112" cy="3097212"/>
          </a:xfrm>
          <a:prstGeom prst="rect">
            <a:avLst/>
          </a:prstGeom>
          <a:solidFill>
            <a:schemeClr val="tx1"/>
          </a:solidFill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173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997994"/>
            <a:ext cx="5229225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643438" y="3564731"/>
            <a:ext cx="2620962" cy="6937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729163" y="3564731"/>
            <a:ext cx="2535237" cy="8318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781550" y="3564731"/>
            <a:ext cx="2482850" cy="9810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932363" y="3564731"/>
            <a:ext cx="2332037" cy="10890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TextBox 25"/>
          <p:cNvSpPr txBox="1">
            <a:spLocks noChangeArrowheads="1"/>
          </p:cNvSpPr>
          <p:nvPr/>
        </p:nvSpPr>
        <p:spPr bwMode="auto">
          <a:xfrm>
            <a:off x="7235825" y="3285331"/>
            <a:ext cx="1903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pt-BR" dirty="0"/>
              <a:t>Several internal</a:t>
            </a:r>
          </a:p>
          <a:p>
            <a:pPr eaLnBrk="1" hangingPunct="1"/>
            <a:r>
              <a:rPr lang="pt-BR" dirty="0"/>
              <a:t>multiple generators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271" y="1555973"/>
            <a:ext cx="8785225" cy="50403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Multiple attenuation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68313" y="1052736"/>
            <a:ext cx="82804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multiple attenuation results (stacked sections) 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46" y="1627411"/>
            <a:ext cx="85979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60021" y="1790923"/>
            <a:ext cx="949325" cy="4640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271" y="1555973"/>
            <a:ext cx="8785225" cy="50403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Multiple attenuation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68313" y="1052736"/>
            <a:ext cx="82804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multiple attenuation results (stacked sections) 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584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46" y="1627411"/>
            <a:ext cx="85979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96" y="1781398"/>
            <a:ext cx="968375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60021" y="1790923"/>
            <a:ext cx="949325" cy="4640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Conclusions</a:t>
            </a:r>
            <a:endParaRPr lang="en-US" dirty="0" smtClean="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68313" y="1124744"/>
            <a:ext cx="8567737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Multiple removal/attenuation is a major problem in seismic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exploration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Free surface multiple removal results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Multiple prediction is excellent</a:t>
            </a:r>
          </a:p>
          <a:p>
            <a:pPr marL="1200150" lvl="2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pt-BR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mproved when source wavelet information was provided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Anti-alias filter application is important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Multiples from 3D structures are attenuated but not removed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Adaptive subtraction required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multiple attenuation results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Multiple prediction is excellent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Very high computer cost (both CPU time and memory)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Adaptive subtraction required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Conclusions</a:t>
            </a:r>
            <a:endParaRPr lang="en-US" dirty="0" smtClean="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68313" y="1197818"/>
            <a:ext cx="8567737" cy="331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ISS methods were able to attenuate both free surface and internal multiples in a very complex situation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 a priori information about the dataset is necessary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 other tested method was able to attenuate the sequence of internal multiples below the salt layers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High computer cost (internal multiples)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Blip>
                <a:blip r:embed="rId3"/>
              </a:buBlip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Adaptive subtraction requirement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2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Future work</a:t>
            </a:r>
            <a:endParaRPr lang="en-US" dirty="0" smtClean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68313" y="1197645"/>
            <a:ext cx="8280400" cy="316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Test other adaptive subtraction methods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Use well log information to map primaries close to the well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Comparison between current result and results obtained by other multiple attenuation methods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multiple eliminator</a:t>
            </a: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Acknowledgments</a:t>
            </a:r>
            <a:endParaRPr lang="en-US" dirty="0" smtClean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68313" y="1197645"/>
            <a:ext cx="8280400" cy="215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Dr. Weglein, Dr. Terengui and Dr. Hsu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Petrobras</a:t>
            </a: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M-OSRP group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Houston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45024"/>
            <a:ext cx="1478095" cy="1645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861048"/>
            <a:ext cx="1830462" cy="109728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235752" y="765398"/>
            <a:ext cx="304800" cy="274638"/>
          </a:xfrm>
          <a:prstGeom prst="ellipse">
            <a:avLst/>
          </a:prstGeom>
          <a:gradFill rotWithShape="0">
            <a:gsLst>
              <a:gs pos="16000">
                <a:schemeClr val="tx1"/>
              </a:gs>
              <a:gs pos="50000">
                <a:srgbClr val="FF0000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4" descr="File:University of Houston Logo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933056"/>
            <a:ext cx="1016824" cy="936104"/>
          </a:xfrm>
          <a:prstGeom prst="rect">
            <a:avLst/>
          </a:prstGeom>
          <a:noFill/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 flipH="1">
            <a:off x="0" y="792386"/>
            <a:ext cx="9144000" cy="188342"/>
          </a:xfrm>
          <a:prstGeom prst="homePlate">
            <a:avLst>
              <a:gd name="adj" fmla="val 58877"/>
            </a:avLst>
          </a:prstGeom>
          <a:gradFill rotWithShape="0">
            <a:gsLst>
              <a:gs pos="0">
                <a:schemeClr val="bg1">
                  <a:lumMod val="20000"/>
                  <a:lumOff val="80000"/>
                </a:schemeClr>
              </a:gs>
              <a:gs pos="25000">
                <a:srgbClr val="C00000"/>
              </a:gs>
              <a:gs pos="50000">
                <a:schemeClr val="tx2">
                  <a:lumMod val="10000"/>
                </a:schemeClr>
              </a:gs>
              <a:gs pos="75000">
                <a:schemeClr val="bg1">
                  <a:lumMod val="40000"/>
                  <a:lumOff val="60000"/>
                </a:schemeClr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36511" y="0"/>
            <a:ext cx="216024" cy="6858000"/>
          </a:xfrm>
          <a:prstGeom prst="rect">
            <a:avLst/>
          </a:prstGeom>
          <a:gradFill rotWithShape="0">
            <a:gsLst>
              <a:gs pos="0">
                <a:schemeClr val="bg1">
                  <a:lumMod val="20000"/>
                  <a:lumOff val="80000"/>
                </a:schemeClr>
              </a:gs>
              <a:gs pos="25000">
                <a:srgbClr val="C00000"/>
              </a:gs>
              <a:gs pos="50000">
                <a:schemeClr val="tx2">
                  <a:lumMod val="10000"/>
                </a:schemeClr>
              </a:gs>
              <a:gs pos="75000">
                <a:schemeClr val="bg1">
                  <a:lumMod val="40000"/>
                  <a:lumOff val="60000"/>
                </a:schemeClr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-62805" y="747936"/>
            <a:ext cx="295275" cy="274637"/>
          </a:xfrm>
          <a:prstGeom prst="ellipse">
            <a:avLst/>
          </a:prstGeom>
          <a:gradFill rotWithShape="0">
            <a:gsLst>
              <a:gs pos="14000">
                <a:schemeClr val="tx1"/>
              </a:gs>
              <a:gs pos="50000">
                <a:srgbClr val="FF0000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1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043608" y="2348880"/>
            <a:ext cx="7272808" cy="39604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286839" y="2636912"/>
            <a:ext cx="4517409" cy="3343702"/>
          </a:xfrm>
          <a:custGeom>
            <a:avLst/>
            <a:gdLst>
              <a:gd name="connsiteX0" fmla="*/ 0 w 5595582"/>
              <a:gd name="connsiteY0" fmla="*/ 818866 h 4162568"/>
              <a:gd name="connsiteX1" fmla="*/ 1460311 w 5595582"/>
              <a:gd name="connsiteY1" fmla="*/ 4148920 h 4162568"/>
              <a:gd name="connsiteX2" fmla="*/ 2197290 w 5595582"/>
              <a:gd name="connsiteY2" fmla="*/ 2866030 h 4162568"/>
              <a:gd name="connsiteX3" fmla="*/ 3138985 w 5595582"/>
              <a:gd name="connsiteY3" fmla="*/ 4162568 h 4162568"/>
              <a:gd name="connsiteX4" fmla="*/ 4517409 w 5595582"/>
              <a:gd name="connsiteY4" fmla="*/ 818866 h 4162568"/>
              <a:gd name="connsiteX5" fmla="*/ 5595582 w 5595582"/>
              <a:gd name="connsiteY5" fmla="*/ 0 h 4162568"/>
              <a:gd name="connsiteX0" fmla="*/ 0 w 4517409"/>
              <a:gd name="connsiteY0" fmla="*/ 0 h 3343702"/>
              <a:gd name="connsiteX1" fmla="*/ 1460311 w 4517409"/>
              <a:gd name="connsiteY1" fmla="*/ 3330054 h 3343702"/>
              <a:gd name="connsiteX2" fmla="*/ 2197290 w 4517409"/>
              <a:gd name="connsiteY2" fmla="*/ 2047164 h 3343702"/>
              <a:gd name="connsiteX3" fmla="*/ 3138985 w 4517409"/>
              <a:gd name="connsiteY3" fmla="*/ 3343702 h 3343702"/>
              <a:gd name="connsiteX4" fmla="*/ 4517409 w 4517409"/>
              <a:gd name="connsiteY4" fmla="*/ 0 h 334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7409" h="3343702">
                <a:moveTo>
                  <a:pt x="0" y="0"/>
                </a:moveTo>
                <a:lnTo>
                  <a:pt x="1460311" y="3330054"/>
                </a:lnTo>
                <a:lnTo>
                  <a:pt x="2197290" y="2047164"/>
                </a:lnTo>
                <a:lnTo>
                  <a:pt x="3138985" y="3343702"/>
                </a:lnTo>
                <a:lnTo>
                  <a:pt x="4517409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Multiple attenuation</a:t>
            </a:r>
            <a:endParaRPr lang="en-US" dirty="0" smtClean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68313" y="1197645"/>
            <a:ext cx="8280400" cy="64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multiple attenuation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87624" y="2636912"/>
            <a:ext cx="6768752" cy="0"/>
          </a:xfrm>
          <a:prstGeom prst="line">
            <a:avLst/>
          </a:prstGeom>
          <a:ln w="2540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87624" y="3645024"/>
            <a:ext cx="6768752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87624" y="5949280"/>
            <a:ext cx="6768752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87624" y="4653136"/>
            <a:ext cx="6768752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2286839" y="2620370"/>
            <a:ext cx="4517409" cy="3343702"/>
          </a:xfrm>
          <a:custGeom>
            <a:avLst/>
            <a:gdLst>
              <a:gd name="connsiteX0" fmla="*/ 0 w 5595582"/>
              <a:gd name="connsiteY0" fmla="*/ 818866 h 4162568"/>
              <a:gd name="connsiteX1" fmla="*/ 1460311 w 5595582"/>
              <a:gd name="connsiteY1" fmla="*/ 4148920 h 4162568"/>
              <a:gd name="connsiteX2" fmla="*/ 2197290 w 5595582"/>
              <a:gd name="connsiteY2" fmla="*/ 2866030 h 4162568"/>
              <a:gd name="connsiteX3" fmla="*/ 3138985 w 5595582"/>
              <a:gd name="connsiteY3" fmla="*/ 4162568 h 4162568"/>
              <a:gd name="connsiteX4" fmla="*/ 4517409 w 5595582"/>
              <a:gd name="connsiteY4" fmla="*/ 818866 h 4162568"/>
              <a:gd name="connsiteX5" fmla="*/ 5595582 w 5595582"/>
              <a:gd name="connsiteY5" fmla="*/ 0 h 4162568"/>
              <a:gd name="connsiteX0" fmla="*/ 0 w 4517409"/>
              <a:gd name="connsiteY0" fmla="*/ 0 h 3343702"/>
              <a:gd name="connsiteX1" fmla="*/ 1460311 w 4517409"/>
              <a:gd name="connsiteY1" fmla="*/ 3330054 h 3343702"/>
              <a:gd name="connsiteX2" fmla="*/ 2197290 w 4517409"/>
              <a:gd name="connsiteY2" fmla="*/ 2047164 h 3343702"/>
              <a:gd name="connsiteX3" fmla="*/ 3138985 w 4517409"/>
              <a:gd name="connsiteY3" fmla="*/ 3343702 h 3343702"/>
              <a:gd name="connsiteX4" fmla="*/ 4517409 w 4517409"/>
              <a:gd name="connsiteY4" fmla="*/ 0 h 334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7409" h="3343702">
                <a:moveTo>
                  <a:pt x="0" y="0"/>
                </a:moveTo>
                <a:lnTo>
                  <a:pt x="1460311" y="3330054"/>
                </a:lnTo>
                <a:lnTo>
                  <a:pt x="2197290" y="2047164"/>
                </a:lnTo>
                <a:lnTo>
                  <a:pt x="3138985" y="3343702"/>
                </a:lnTo>
                <a:lnTo>
                  <a:pt x="4517409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292824" y="2620371"/>
            <a:ext cx="3398292" cy="3330054"/>
          </a:xfrm>
          <a:custGeom>
            <a:avLst/>
            <a:gdLst>
              <a:gd name="connsiteX0" fmla="*/ 0 w 4012442"/>
              <a:gd name="connsiteY0" fmla="*/ 655093 h 3971499"/>
              <a:gd name="connsiteX1" fmla="*/ 1460310 w 4012442"/>
              <a:gd name="connsiteY1" fmla="*/ 3971499 h 3971499"/>
              <a:gd name="connsiteX2" fmla="*/ 3398292 w 4012442"/>
              <a:gd name="connsiteY2" fmla="*/ 641445 h 3971499"/>
              <a:gd name="connsiteX3" fmla="*/ 4012442 w 4012442"/>
              <a:gd name="connsiteY3" fmla="*/ 0 h 3971499"/>
              <a:gd name="connsiteX0" fmla="*/ 0 w 3398292"/>
              <a:gd name="connsiteY0" fmla="*/ 13648 h 3330054"/>
              <a:gd name="connsiteX1" fmla="*/ 1460310 w 3398292"/>
              <a:gd name="connsiteY1" fmla="*/ 3330054 h 3330054"/>
              <a:gd name="connsiteX2" fmla="*/ 3398292 w 3398292"/>
              <a:gd name="connsiteY2" fmla="*/ 0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8292" h="3330054">
                <a:moveTo>
                  <a:pt x="0" y="13648"/>
                </a:moveTo>
                <a:lnTo>
                  <a:pt x="1460310" y="3330054"/>
                </a:lnTo>
                <a:lnTo>
                  <a:pt x="3398292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977116" y="2626242"/>
            <a:ext cx="2700670" cy="2041451"/>
          </a:xfrm>
          <a:custGeom>
            <a:avLst/>
            <a:gdLst>
              <a:gd name="connsiteX0" fmla="*/ 0 w 2700670"/>
              <a:gd name="connsiteY0" fmla="*/ 0 h 2041451"/>
              <a:gd name="connsiteX1" fmla="*/ 1520456 w 2700670"/>
              <a:gd name="connsiteY1" fmla="*/ 2041451 h 2041451"/>
              <a:gd name="connsiteX2" fmla="*/ 2700670 w 2700670"/>
              <a:gd name="connsiteY2" fmla="*/ 10632 h 204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670" h="2041451">
                <a:moveTo>
                  <a:pt x="0" y="0"/>
                </a:moveTo>
                <a:lnTo>
                  <a:pt x="1520456" y="2041451"/>
                </a:lnTo>
                <a:lnTo>
                  <a:pt x="2700670" y="10632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flipH="1">
            <a:off x="2969227" y="2576131"/>
            <a:ext cx="3856287" cy="3398453"/>
          </a:xfrm>
          <a:custGeom>
            <a:avLst/>
            <a:gdLst>
              <a:gd name="connsiteX0" fmla="*/ 0 w 4012442"/>
              <a:gd name="connsiteY0" fmla="*/ 655093 h 3971499"/>
              <a:gd name="connsiteX1" fmla="*/ 1460310 w 4012442"/>
              <a:gd name="connsiteY1" fmla="*/ 3971499 h 3971499"/>
              <a:gd name="connsiteX2" fmla="*/ 3398292 w 4012442"/>
              <a:gd name="connsiteY2" fmla="*/ 641445 h 3971499"/>
              <a:gd name="connsiteX3" fmla="*/ 4012442 w 4012442"/>
              <a:gd name="connsiteY3" fmla="*/ 0 h 3971499"/>
              <a:gd name="connsiteX0" fmla="*/ 0 w 3398292"/>
              <a:gd name="connsiteY0" fmla="*/ 13648 h 3330054"/>
              <a:gd name="connsiteX1" fmla="*/ 1460310 w 3398292"/>
              <a:gd name="connsiteY1" fmla="*/ 3330054 h 3330054"/>
              <a:gd name="connsiteX2" fmla="*/ 3398292 w 3398292"/>
              <a:gd name="connsiteY2" fmla="*/ 0 h 3330054"/>
              <a:gd name="connsiteX0" fmla="*/ 0 w 3398292"/>
              <a:gd name="connsiteY0" fmla="*/ 13648 h 3302759"/>
              <a:gd name="connsiteX1" fmla="*/ 1351128 w 3398292"/>
              <a:gd name="connsiteY1" fmla="*/ 3302759 h 3302759"/>
              <a:gd name="connsiteX2" fmla="*/ 3398292 w 3398292"/>
              <a:gd name="connsiteY2" fmla="*/ 0 h 3302759"/>
              <a:gd name="connsiteX0" fmla="*/ 0 w 3835021"/>
              <a:gd name="connsiteY0" fmla="*/ 13648 h 3302759"/>
              <a:gd name="connsiteX1" fmla="*/ 1351128 w 3835021"/>
              <a:gd name="connsiteY1" fmla="*/ 3302759 h 3302759"/>
              <a:gd name="connsiteX2" fmla="*/ 3835021 w 3835021"/>
              <a:gd name="connsiteY2" fmla="*/ 0 h 3302759"/>
              <a:gd name="connsiteX0" fmla="*/ 0 w 3835021"/>
              <a:gd name="connsiteY0" fmla="*/ 13648 h 3316407"/>
              <a:gd name="connsiteX1" fmla="*/ 1364776 w 3835021"/>
              <a:gd name="connsiteY1" fmla="*/ 3316407 h 3316407"/>
              <a:gd name="connsiteX2" fmla="*/ 3835021 w 3835021"/>
              <a:gd name="connsiteY2" fmla="*/ 0 h 3316407"/>
              <a:gd name="connsiteX0" fmla="*/ 0 w 3835021"/>
              <a:gd name="connsiteY0" fmla="*/ 13648 h 3348305"/>
              <a:gd name="connsiteX1" fmla="*/ 1364776 w 3835021"/>
              <a:gd name="connsiteY1" fmla="*/ 3348305 h 3348305"/>
              <a:gd name="connsiteX2" fmla="*/ 3835021 w 3835021"/>
              <a:gd name="connsiteY2" fmla="*/ 0 h 3348305"/>
              <a:gd name="connsiteX0" fmla="*/ 0 w 3824389"/>
              <a:gd name="connsiteY0" fmla="*/ 0 h 3377187"/>
              <a:gd name="connsiteX1" fmla="*/ 1354144 w 3824389"/>
              <a:gd name="connsiteY1" fmla="*/ 3377187 h 3377187"/>
              <a:gd name="connsiteX2" fmla="*/ 3824389 w 3824389"/>
              <a:gd name="connsiteY2" fmla="*/ 28882 h 3377187"/>
              <a:gd name="connsiteX0" fmla="*/ 0 w 3824389"/>
              <a:gd name="connsiteY0" fmla="*/ 0 h 3345289"/>
              <a:gd name="connsiteX1" fmla="*/ 1354144 w 3824389"/>
              <a:gd name="connsiteY1" fmla="*/ 3345289 h 3345289"/>
              <a:gd name="connsiteX2" fmla="*/ 3824389 w 3824389"/>
              <a:gd name="connsiteY2" fmla="*/ 28882 h 3345289"/>
              <a:gd name="connsiteX0" fmla="*/ 0 w 3824389"/>
              <a:gd name="connsiteY0" fmla="*/ 0 h 3366555"/>
              <a:gd name="connsiteX1" fmla="*/ 1354144 w 3824389"/>
              <a:gd name="connsiteY1" fmla="*/ 3366555 h 3366555"/>
              <a:gd name="connsiteX2" fmla="*/ 3824389 w 3824389"/>
              <a:gd name="connsiteY2" fmla="*/ 28882 h 3366555"/>
              <a:gd name="connsiteX0" fmla="*/ 0 w 3845654"/>
              <a:gd name="connsiteY0" fmla="*/ 0 h 3430351"/>
              <a:gd name="connsiteX1" fmla="*/ 1375409 w 3845654"/>
              <a:gd name="connsiteY1" fmla="*/ 3430351 h 3430351"/>
              <a:gd name="connsiteX2" fmla="*/ 3845654 w 3845654"/>
              <a:gd name="connsiteY2" fmla="*/ 92678 h 3430351"/>
              <a:gd name="connsiteX0" fmla="*/ 0 w 3856287"/>
              <a:gd name="connsiteY0" fmla="*/ 0 h 3398453"/>
              <a:gd name="connsiteX1" fmla="*/ 1386042 w 3856287"/>
              <a:gd name="connsiteY1" fmla="*/ 3398453 h 3398453"/>
              <a:gd name="connsiteX2" fmla="*/ 3856287 w 3856287"/>
              <a:gd name="connsiteY2" fmla="*/ 60780 h 339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6287" h="3398453">
                <a:moveTo>
                  <a:pt x="0" y="0"/>
                </a:moveTo>
                <a:lnTo>
                  <a:pt x="1386042" y="3398453"/>
                </a:lnTo>
                <a:lnTo>
                  <a:pt x="3856287" y="60780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6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References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8713788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Carvalho, P. M., Weglein, A. B., and Stolt, R. H., 1991, </a:t>
            </a:r>
            <a:r>
              <a:rPr lang="en-US" sz="2400" i="1" dirty="0" smtClean="0"/>
              <a:t>Examples of a nonlinear inversion method based on the T matrix of scattering theory: application on multiple suppression</a:t>
            </a:r>
            <a:r>
              <a:rPr lang="en-US" sz="2400" dirty="0" smtClean="0"/>
              <a:t>, 61st Ann. Mtg., SEG, Expanded abstracts, 1319-1322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Carvalho, P. M., Weglein, A. B., and Stolt, R. H., 1992, </a:t>
            </a:r>
            <a:r>
              <a:rPr lang="en-US" sz="2400" i="1" dirty="0" smtClean="0"/>
              <a:t>Nonlinear inverse scattering for multiple suppression: application to real data, Part I</a:t>
            </a:r>
            <a:r>
              <a:rPr lang="en-US" sz="2400" dirty="0" smtClean="0"/>
              <a:t>, 62nd Ann. Mtg., SEG, Expanded abstracts, 1093-1095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Weglein, A. B., Boyse, W. E., and Anderson, J. E., 1981, </a:t>
            </a:r>
            <a:r>
              <a:rPr lang="en-US" sz="2400" i="1" dirty="0" smtClean="0"/>
              <a:t>Obtaining three-dimensional velocity information directly from reflection seismic data: an inverse scattering formalism</a:t>
            </a:r>
            <a:r>
              <a:rPr lang="en-US" sz="2400" dirty="0" smtClean="0"/>
              <a:t>, Geophysics, 46, 116-1120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Weglein, A.B., Gasparotto, F.A., Carvalho, P.M., and Stolt, R.H., 1997, </a:t>
            </a:r>
            <a:r>
              <a:rPr lang="en-US" sz="2400" i="1" dirty="0" smtClean="0"/>
              <a:t>An inverse scattering series method for attenuating multiples in seismic reflection data</a:t>
            </a:r>
            <a:r>
              <a:rPr lang="en-US" sz="2400" dirty="0" smtClean="0"/>
              <a:t>, Geophysics, 62, 1975-1989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Weglein, A. B., 1999, </a:t>
            </a:r>
            <a:r>
              <a:rPr lang="en-US" sz="2400" i="1" dirty="0" smtClean="0"/>
              <a:t>Multiple attenuation: an overview of recent advances and the road ahead</a:t>
            </a:r>
            <a:r>
              <a:rPr lang="en-US" sz="2400" dirty="0" smtClean="0"/>
              <a:t>, The Leading Edge, 1, 40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Weglein et al., 2003, </a:t>
            </a:r>
            <a:r>
              <a:rPr lang="en-US" sz="2400" i="1" dirty="0" smtClean="0"/>
              <a:t>Inverse scattering series and seismic exploration, Inverse Problems</a:t>
            </a:r>
            <a:r>
              <a:rPr lang="en-US" sz="2400" dirty="0" smtClean="0"/>
              <a:t>, 19-6, R27-R83.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95288" y="2420938"/>
            <a:ext cx="8424862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68313" y="4149725"/>
            <a:ext cx="48244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351837" cy="50403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Review theory and applications of ISS methods</a:t>
            </a:r>
          </a:p>
          <a:p>
            <a:pPr eaLnBrk="1" hangingPunct="1">
              <a:defRPr/>
            </a:pPr>
            <a:r>
              <a:rPr lang="en-US" sz="2800" dirty="0" smtClean="0"/>
              <a:t>Reprocess a 2D Petrobras seismic line extracted from 3D to the requirements of ISS multiple attenuation</a:t>
            </a:r>
          </a:p>
          <a:p>
            <a:pPr eaLnBrk="1" hangingPunct="1">
              <a:defRPr/>
            </a:pPr>
            <a:r>
              <a:rPr lang="en-US" sz="2800" dirty="0" smtClean="0"/>
              <a:t>Apply ISS multiple attenuation methods to the data</a:t>
            </a:r>
          </a:p>
          <a:p>
            <a:pPr lvl="1" eaLnBrk="1" hangingPunct="1">
              <a:defRPr/>
            </a:pPr>
            <a:r>
              <a:rPr lang="en-US" sz="2400" dirty="0" smtClean="0"/>
              <a:t>ISS methods are direct data driven and do not require any </a:t>
            </a:r>
            <a:r>
              <a:rPr lang="en-US" sz="2400" i="1" dirty="0" smtClean="0"/>
              <a:t>a priori</a:t>
            </a:r>
            <a:r>
              <a:rPr lang="en-US" sz="2400" dirty="0" smtClean="0"/>
              <a:t> information</a:t>
            </a:r>
          </a:p>
          <a:p>
            <a:pPr lvl="1" eaLnBrk="1" hangingPunct="1">
              <a:defRPr/>
            </a:pPr>
            <a:r>
              <a:rPr lang="en-US" sz="2400" dirty="0" smtClean="0"/>
              <a:t>ISS methods work on data with complex structure, on all offsets, and no reflector mapping is necessary</a:t>
            </a:r>
          </a:p>
          <a:p>
            <a:pPr lvl="1" eaLnBrk="1" hangingPunct="1">
              <a:defRPr/>
            </a:pPr>
            <a:r>
              <a:rPr lang="en-US" sz="2400" dirty="0" smtClean="0"/>
              <a:t>Any improvement in multiple attenuation will be relevant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92800"/>
            <a:ext cx="3671887" cy="115093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Marine seismic experiment:</a:t>
            </a:r>
          </a:p>
        </p:txBody>
      </p:sp>
      <p:pic>
        <p:nvPicPr>
          <p:cNvPr id="9220" name="Picture 4" descr="mar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1308700"/>
            <a:ext cx="4248150" cy="2808287"/>
          </a:xfrm>
          <a:prstGeom prst="rect">
            <a:avLst/>
          </a:prstGeom>
          <a:ln>
            <a:noFill/>
          </a:ln>
          <a:effectLst>
            <a:outerShdw blurRad="76200" dist="1270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68313" y="4548787"/>
            <a:ext cx="2808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4"/>
              </a:buBlip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Scattering theory view:</a:t>
            </a:r>
          </a:p>
        </p:txBody>
      </p:sp>
      <p:pic>
        <p:nvPicPr>
          <p:cNvPr id="9222" name="Picture 7" descr="scatter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259862"/>
            <a:ext cx="5249863" cy="2362200"/>
          </a:xfrm>
          <a:prstGeom prst="rect">
            <a:avLst/>
          </a:prstGeom>
          <a:ln>
            <a:noFill/>
          </a:ln>
          <a:effectLst>
            <a:outerShdw blurRad="76200" dist="1270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5"/>
          <p:cNvGrpSpPr>
            <a:grpSpLocks/>
          </p:cNvGrpSpPr>
          <p:nvPr/>
        </p:nvGrpSpPr>
        <p:grpSpPr bwMode="auto">
          <a:xfrm>
            <a:off x="1116013" y="1954435"/>
            <a:ext cx="4967287" cy="1617663"/>
            <a:chOff x="703" y="1162"/>
            <a:chExt cx="3129" cy="1019"/>
          </a:xfrm>
        </p:grpSpPr>
        <p:sp>
          <p:nvSpPr>
            <p:cNvPr id="10271" name="Line 8"/>
            <p:cNvSpPr>
              <a:spLocks noChangeShapeType="1"/>
            </p:cNvSpPr>
            <p:nvPr/>
          </p:nvSpPr>
          <p:spPr bwMode="auto">
            <a:xfrm>
              <a:off x="703" y="1389"/>
              <a:ext cx="99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72" name="Line 9"/>
            <p:cNvSpPr>
              <a:spLocks noChangeShapeType="1"/>
            </p:cNvSpPr>
            <p:nvPr/>
          </p:nvSpPr>
          <p:spPr bwMode="auto">
            <a:xfrm>
              <a:off x="703" y="1525"/>
              <a:ext cx="99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73" name="Oval 10"/>
            <p:cNvSpPr>
              <a:spLocks noChangeArrowheads="1"/>
            </p:cNvSpPr>
            <p:nvPr/>
          </p:nvSpPr>
          <p:spPr bwMode="auto">
            <a:xfrm>
              <a:off x="1882" y="1162"/>
              <a:ext cx="590" cy="72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74" name="Line 13"/>
            <p:cNvSpPr>
              <a:spLocks noChangeShapeType="1"/>
            </p:cNvSpPr>
            <p:nvPr/>
          </p:nvSpPr>
          <p:spPr bwMode="auto">
            <a:xfrm>
              <a:off x="703" y="1661"/>
              <a:ext cx="99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75" name="Line 14"/>
            <p:cNvSpPr>
              <a:spLocks noChangeShapeType="1"/>
            </p:cNvSpPr>
            <p:nvPr/>
          </p:nvSpPr>
          <p:spPr bwMode="auto">
            <a:xfrm>
              <a:off x="2608" y="1525"/>
              <a:ext cx="998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76" name="Line 16"/>
            <p:cNvSpPr>
              <a:spLocks noChangeShapeType="1"/>
            </p:cNvSpPr>
            <p:nvPr/>
          </p:nvSpPr>
          <p:spPr bwMode="auto">
            <a:xfrm flipV="1">
              <a:off x="2608" y="1253"/>
              <a:ext cx="998" cy="22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77" name="Line 17"/>
            <p:cNvSpPr>
              <a:spLocks noChangeShapeType="1"/>
            </p:cNvSpPr>
            <p:nvPr/>
          </p:nvSpPr>
          <p:spPr bwMode="auto">
            <a:xfrm>
              <a:off x="2608" y="1570"/>
              <a:ext cx="998" cy="27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78" name="Arc 41"/>
            <p:cNvSpPr>
              <a:spLocks/>
            </p:cNvSpPr>
            <p:nvPr/>
          </p:nvSpPr>
          <p:spPr bwMode="auto">
            <a:xfrm rot="3647578">
              <a:off x="2847" y="1195"/>
              <a:ext cx="928" cy="1043"/>
            </a:xfrm>
            <a:custGeom>
              <a:avLst/>
              <a:gdLst>
                <a:gd name="T0" fmla="*/ 0 w 19551"/>
                <a:gd name="T1" fmla="*/ 0 h 21600"/>
                <a:gd name="T2" fmla="*/ 0 w 19551"/>
                <a:gd name="T3" fmla="*/ 0 h 21600"/>
                <a:gd name="T4" fmla="*/ 0 w 1955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1" h="21600" fill="none" extrusionOk="0">
                  <a:moveTo>
                    <a:pt x="-1" y="39"/>
                  </a:moveTo>
                  <a:cubicBezTo>
                    <a:pt x="436" y="13"/>
                    <a:pt x="873" y="-1"/>
                    <a:pt x="1310" y="0"/>
                  </a:cubicBezTo>
                  <a:cubicBezTo>
                    <a:pt x="8706" y="0"/>
                    <a:pt x="15589" y="3784"/>
                    <a:pt x="19550" y="10031"/>
                  </a:cubicBezTo>
                </a:path>
                <a:path w="19551" h="21600" stroke="0" extrusionOk="0">
                  <a:moveTo>
                    <a:pt x="-1" y="39"/>
                  </a:moveTo>
                  <a:cubicBezTo>
                    <a:pt x="436" y="13"/>
                    <a:pt x="873" y="-1"/>
                    <a:pt x="1310" y="0"/>
                  </a:cubicBezTo>
                  <a:cubicBezTo>
                    <a:pt x="8706" y="0"/>
                    <a:pt x="15589" y="3784"/>
                    <a:pt x="19550" y="10031"/>
                  </a:cubicBezTo>
                  <a:lnTo>
                    <a:pt x="1310" y="21600"/>
                  </a:lnTo>
                  <a:lnTo>
                    <a:pt x="-1" y="3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35298"/>
            <a:ext cx="7991475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Forward problem and inverse problem</a:t>
            </a:r>
          </a:p>
        </p:txBody>
      </p:sp>
      <p:grpSp>
        <p:nvGrpSpPr>
          <p:cNvPr id="25646" name="Group 46"/>
          <p:cNvGrpSpPr>
            <a:grpSpLocks/>
          </p:cNvGrpSpPr>
          <p:nvPr/>
        </p:nvGrpSpPr>
        <p:grpSpPr bwMode="auto">
          <a:xfrm>
            <a:off x="1547813" y="2170335"/>
            <a:ext cx="6607175" cy="711200"/>
            <a:chOff x="975" y="1298"/>
            <a:chExt cx="4162" cy="448"/>
          </a:xfrm>
        </p:grpSpPr>
        <p:sp>
          <p:nvSpPr>
            <p:cNvPr id="10263" name="Text Box 12"/>
            <p:cNvSpPr txBox="1">
              <a:spLocks noChangeArrowheads="1"/>
            </p:cNvSpPr>
            <p:nvPr/>
          </p:nvSpPr>
          <p:spPr bwMode="auto">
            <a:xfrm>
              <a:off x="3742" y="1298"/>
              <a:ext cx="239" cy="44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000" dirty="0">
                  <a:solidFill>
                    <a:schemeClr val="hlink"/>
                  </a:solidFill>
                </a:rPr>
                <a:t>?</a:t>
              </a:r>
            </a:p>
          </p:txBody>
        </p:sp>
        <p:grpSp>
          <p:nvGrpSpPr>
            <p:cNvPr id="10264" name="Group 22"/>
            <p:cNvGrpSpPr>
              <a:grpSpLocks/>
            </p:cNvGrpSpPr>
            <p:nvPr/>
          </p:nvGrpSpPr>
          <p:grpSpPr bwMode="auto">
            <a:xfrm>
              <a:off x="1927" y="1434"/>
              <a:ext cx="518" cy="231"/>
              <a:chOff x="1519" y="2659"/>
              <a:chExt cx="518" cy="231"/>
            </a:xfrm>
          </p:grpSpPr>
          <p:sp>
            <p:nvSpPr>
              <p:cNvPr id="10269" name="Freeform 19"/>
              <p:cNvSpPr>
                <a:spLocks/>
              </p:cNvSpPr>
              <p:nvPr/>
            </p:nvSpPr>
            <p:spPr bwMode="auto">
              <a:xfrm>
                <a:off x="1519" y="2659"/>
                <a:ext cx="317" cy="193"/>
              </a:xfrm>
              <a:custGeom>
                <a:avLst/>
                <a:gdLst>
                  <a:gd name="T0" fmla="*/ 0 w 2805"/>
                  <a:gd name="T1" fmla="*/ 0 h 1406"/>
                  <a:gd name="T2" fmla="*/ 0 w 2805"/>
                  <a:gd name="T3" fmla="*/ 0 h 1406"/>
                  <a:gd name="T4" fmla="*/ 0 w 2805"/>
                  <a:gd name="T5" fmla="*/ 0 h 1406"/>
                  <a:gd name="T6" fmla="*/ 0 w 2805"/>
                  <a:gd name="T7" fmla="*/ 0 h 1406"/>
                  <a:gd name="T8" fmla="*/ 0 w 2805"/>
                  <a:gd name="T9" fmla="*/ 0 h 1406"/>
                  <a:gd name="T10" fmla="*/ 0 w 2805"/>
                  <a:gd name="T11" fmla="*/ 0 h 14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05" h="1406">
                    <a:moveTo>
                      <a:pt x="174" y="364"/>
                    </a:moveTo>
                    <a:lnTo>
                      <a:pt x="878" y="1023"/>
                    </a:lnTo>
                    <a:lnTo>
                      <a:pt x="2805" y="0"/>
                    </a:lnTo>
                    <a:lnTo>
                      <a:pt x="750" y="1406"/>
                    </a:lnTo>
                    <a:lnTo>
                      <a:pt x="0" y="349"/>
                    </a:lnTo>
                    <a:lnTo>
                      <a:pt x="174" y="36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70" name="Text Box 21"/>
              <p:cNvSpPr txBox="1">
                <a:spLocks noChangeArrowheads="1"/>
              </p:cNvSpPr>
              <p:nvPr/>
            </p:nvSpPr>
            <p:spPr bwMode="auto">
              <a:xfrm>
                <a:off x="1701" y="2659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rgbClr val="00FF00"/>
                    </a:solidFill>
                  </a:rPr>
                  <a:t>OK</a:t>
                </a:r>
              </a:p>
            </p:txBody>
          </p:sp>
        </p:grpSp>
        <p:grpSp>
          <p:nvGrpSpPr>
            <p:cNvPr id="10265" name="Group 23"/>
            <p:cNvGrpSpPr>
              <a:grpSpLocks/>
            </p:cNvGrpSpPr>
            <p:nvPr/>
          </p:nvGrpSpPr>
          <p:grpSpPr bwMode="auto">
            <a:xfrm>
              <a:off x="975" y="1430"/>
              <a:ext cx="518" cy="231"/>
              <a:chOff x="1519" y="2659"/>
              <a:chExt cx="518" cy="231"/>
            </a:xfrm>
          </p:grpSpPr>
          <p:sp>
            <p:nvSpPr>
              <p:cNvPr id="10267" name="Freeform 24"/>
              <p:cNvSpPr>
                <a:spLocks/>
              </p:cNvSpPr>
              <p:nvPr/>
            </p:nvSpPr>
            <p:spPr bwMode="auto">
              <a:xfrm>
                <a:off x="1519" y="2659"/>
                <a:ext cx="317" cy="193"/>
              </a:xfrm>
              <a:custGeom>
                <a:avLst/>
                <a:gdLst>
                  <a:gd name="T0" fmla="*/ 0 w 2805"/>
                  <a:gd name="T1" fmla="*/ 0 h 1406"/>
                  <a:gd name="T2" fmla="*/ 0 w 2805"/>
                  <a:gd name="T3" fmla="*/ 0 h 1406"/>
                  <a:gd name="T4" fmla="*/ 0 w 2805"/>
                  <a:gd name="T5" fmla="*/ 0 h 1406"/>
                  <a:gd name="T6" fmla="*/ 0 w 2805"/>
                  <a:gd name="T7" fmla="*/ 0 h 1406"/>
                  <a:gd name="T8" fmla="*/ 0 w 2805"/>
                  <a:gd name="T9" fmla="*/ 0 h 1406"/>
                  <a:gd name="T10" fmla="*/ 0 w 2805"/>
                  <a:gd name="T11" fmla="*/ 0 h 14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05" h="1406">
                    <a:moveTo>
                      <a:pt x="174" y="364"/>
                    </a:moveTo>
                    <a:lnTo>
                      <a:pt x="878" y="1023"/>
                    </a:lnTo>
                    <a:lnTo>
                      <a:pt x="2805" y="0"/>
                    </a:lnTo>
                    <a:lnTo>
                      <a:pt x="750" y="1406"/>
                    </a:lnTo>
                    <a:lnTo>
                      <a:pt x="0" y="349"/>
                    </a:lnTo>
                    <a:lnTo>
                      <a:pt x="174" y="36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68" name="Text Box 25"/>
              <p:cNvSpPr txBox="1">
                <a:spLocks noChangeArrowheads="1"/>
              </p:cNvSpPr>
              <p:nvPr/>
            </p:nvSpPr>
            <p:spPr bwMode="auto">
              <a:xfrm>
                <a:off x="1701" y="2659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rgbClr val="00FF00"/>
                    </a:solidFill>
                  </a:rPr>
                  <a:t>OK</a:t>
                </a:r>
              </a:p>
            </p:txBody>
          </p:sp>
        </p:grpSp>
        <p:sp>
          <p:nvSpPr>
            <p:cNvPr id="10266" name="Text Box 43"/>
            <p:cNvSpPr txBox="1">
              <a:spLocks noChangeArrowheads="1"/>
            </p:cNvSpPr>
            <p:nvPr/>
          </p:nvSpPr>
          <p:spPr bwMode="auto">
            <a:xfrm>
              <a:off x="4319" y="1365"/>
              <a:ext cx="8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/>
                <a:t>(forward)</a:t>
              </a:r>
            </a:p>
          </p:txBody>
        </p:sp>
      </p:grpSp>
      <p:grpSp>
        <p:nvGrpSpPr>
          <p:cNvPr id="25647" name="Group 47"/>
          <p:cNvGrpSpPr>
            <a:grpSpLocks/>
          </p:cNvGrpSpPr>
          <p:nvPr/>
        </p:nvGrpSpPr>
        <p:grpSpPr bwMode="auto">
          <a:xfrm>
            <a:off x="1116013" y="4043585"/>
            <a:ext cx="6954837" cy="1617663"/>
            <a:chOff x="703" y="2456"/>
            <a:chExt cx="4381" cy="1019"/>
          </a:xfrm>
        </p:grpSpPr>
        <p:sp>
          <p:nvSpPr>
            <p:cNvPr id="10247" name="Line 26"/>
            <p:cNvSpPr>
              <a:spLocks noChangeShapeType="1"/>
            </p:cNvSpPr>
            <p:nvPr/>
          </p:nvSpPr>
          <p:spPr bwMode="auto">
            <a:xfrm>
              <a:off x="703" y="2683"/>
              <a:ext cx="99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48" name="Line 27"/>
            <p:cNvSpPr>
              <a:spLocks noChangeShapeType="1"/>
            </p:cNvSpPr>
            <p:nvPr/>
          </p:nvSpPr>
          <p:spPr bwMode="auto">
            <a:xfrm>
              <a:off x="703" y="2819"/>
              <a:ext cx="99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49" name="Oval 28"/>
            <p:cNvSpPr>
              <a:spLocks noChangeArrowheads="1"/>
            </p:cNvSpPr>
            <p:nvPr/>
          </p:nvSpPr>
          <p:spPr bwMode="auto">
            <a:xfrm>
              <a:off x="1882" y="2456"/>
              <a:ext cx="590" cy="72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50" name="Text Box 29"/>
            <p:cNvSpPr txBox="1">
              <a:spLocks noChangeArrowheads="1"/>
            </p:cNvSpPr>
            <p:nvPr/>
          </p:nvSpPr>
          <p:spPr bwMode="auto">
            <a:xfrm>
              <a:off x="2064" y="2592"/>
              <a:ext cx="239" cy="44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000" dirty="0">
                  <a:solidFill>
                    <a:schemeClr val="hlink"/>
                  </a:solidFill>
                </a:rPr>
                <a:t>?</a:t>
              </a:r>
            </a:p>
          </p:txBody>
        </p:sp>
        <p:sp>
          <p:nvSpPr>
            <p:cNvPr id="10251" name="Line 30"/>
            <p:cNvSpPr>
              <a:spLocks noChangeShapeType="1"/>
            </p:cNvSpPr>
            <p:nvPr/>
          </p:nvSpPr>
          <p:spPr bwMode="auto">
            <a:xfrm>
              <a:off x="703" y="2955"/>
              <a:ext cx="99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52" name="Line 31"/>
            <p:cNvSpPr>
              <a:spLocks noChangeShapeType="1"/>
            </p:cNvSpPr>
            <p:nvPr/>
          </p:nvSpPr>
          <p:spPr bwMode="auto">
            <a:xfrm>
              <a:off x="2608" y="2819"/>
              <a:ext cx="998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53" name="Line 32"/>
            <p:cNvSpPr>
              <a:spLocks noChangeShapeType="1"/>
            </p:cNvSpPr>
            <p:nvPr/>
          </p:nvSpPr>
          <p:spPr bwMode="auto">
            <a:xfrm flipV="1">
              <a:off x="2608" y="2547"/>
              <a:ext cx="998" cy="22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54" name="Line 33"/>
            <p:cNvSpPr>
              <a:spLocks noChangeShapeType="1"/>
            </p:cNvSpPr>
            <p:nvPr/>
          </p:nvSpPr>
          <p:spPr bwMode="auto">
            <a:xfrm>
              <a:off x="2608" y="2864"/>
              <a:ext cx="998" cy="27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255" name="Group 34"/>
            <p:cNvGrpSpPr>
              <a:grpSpLocks/>
            </p:cNvGrpSpPr>
            <p:nvPr/>
          </p:nvGrpSpPr>
          <p:grpSpPr bwMode="auto">
            <a:xfrm>
              <a:off x="3632" y="2729"/>
              <a:ext cx="518" cy="231"/>
              <a:chOff x="1519" y="2659"/>
              <a:chExt cx="518" cy="231"/>
            </a:xfrm>
          </p:grpSpPr>
          <p:sp>
            <p:nvSpPr>
              <p:cNvPr id="10261" name="Freeform 35"/>
              <p:cNvSpPr>
                <a:spLocks/>
              </p:cNvSpPr>
              <p:nvPr/>
            </p:nvSpPr>
            <p:spPr bwMode="auto">
              <a:xfrm>
                <a:off x="1519" y="2659"/>
                <a:ext cx="317" cy="193"/>
              </a:xfrm>
              <a:custGeom>
                <a:avLst/>
                <a:gdLst>
                  <a:gd name="T0" fmla="*/ 0 w 2805"/>
                  <a:gd name="T1" fmla="*/ 0 h 1406"/>
                  <a:gd name="T2" fmla="*/ 0 w 2805"/>
                  <a:gd name="T3" fmla="*/ 0 h 1406"/>
                  <a:gd name="T4" fmla="*/ 0 w 2805"/>
                  <a:gd name="T5" fmla="*/ 0 h 1406"/>
                  <a:gd name="T6" fmla="*/ 0 w 2805"/>
                  <a:gd name="T7" fmla="*/ 0 h 1406"/>
                  <a:gd name="T8" fmla="*/ 0 w 2805"/>
                  <a:gd name="T9" fmla="*/ 0 h 1406"/>
                  <a:gd name="T10" fmla="*/ 0 w 2805"/>
                  <a:gd name="T11" fmla="*/ 0 h 14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05" h="1406">
                    <a:moveTo>
                      <a:pt x="174" y="364"/>
                    </a:moveTo>
                    <a:lnTo>
                      <a:pt x="878" y="1023"/>
                    </a:lnTo>
                    <a:lnTo>
                      <a:pt x="2805" y="0"/>
                    </a:lnTo>
                    <a:lnTo>
                      <a:pt x="750" y="1406"/>
                    </a:lnTo>
                    <a:lnTo>
                      <a:pt x="0" y="349"/>
                    </a:lnTo>
                    <a:lnTo>
                      <a:pt x="174" y="36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62" name="Text Box 36"/>
              <p:cNvSpPr txBox="1">
                <a:spLocks noChangeArrowheads="1"/>
              </p:cNvSpPr>
              <p:nvPr/>
            </p:nvSpPr>
            <p:spPr bwMode="auto">
              <a:xfrm>
                <a:off x="1701" y="2659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rgbClr val="00FF00"/>
                    </a:solidFill>
                  </a:rPr>
                  <a:t>OK</a:t>
                </a:r>
              </a:p>
            </p:txBody>
          </p:sp>
        </p:grpSp>
        <p:grpSp>
          <p:nvGrpSpPr>
            <p:cNvPr id="10256" name="Group 37"/>
            <p:cNvGrpSpPr>
              <a:grpSpLocks/>
            </p:cNvGrpSpPr>
            <p:nvPr/>
          </p:nvGrpSpPr>
          <p:grpSpPr bwMode="auto">
            <a:xfrm>
              <a:off x="975" y="2724"/>
              <a:ext cx="518" cy="231"/>
              <a:chOff x="1519" y="2659"/>
              <a:chExt cx="518" cy="231"/>
            </a:xfrm>
          </p:grpSpPr>
          <p:sp>
            <p:nvSpPr>
              <p:cNvPr id="10259" name="Freeform 38"/>
              <p:cNvSpPr>
                <a:spLocks/>
              </p:cNvSpPr>
              <p:nvPr/>
            </p:nvSpPr>
            <p:spPr bwMode="auto">
              <a:xfrm>
                <a:off x="1519" y="2659"/>
                <a:ext cx="317" cy="193"/>
              </a:xfrm>
              <a:custGeom>
                <a:avLst/>
                <a:gdLst>
                  <a:gd name="T0" fmla="*/ 0 w 2805"/>
                  <a:gd name="T1" fmla="*/ 0 h 1406"/>
                  <a:gd name="T2" fmla="*/ 0 w 2805"/>
                  <a:gd name="T3" fmla="*/ 0 h 1406"/>
                  <a:gd name="T4" fmla="*/ 0 w 2805"/>
                  <a:gd name="T5" fmla="*/ 0 h 1406"/>
                  <a:gd name="T6" fmla="*/ 0 w 2805"/>
                  <a:gd name="T7" fmla="*/ 0 h 1406"/>
                  <a:gd name="T8" fmla="*/ 0 w 2805"/>
                  <a:gd name="T9" fmla="*/ 0 h 1406"/>
                  <a:gd name="T10" fmla="*/ 0 w 2805"/>
                  <a:gd name="T11" fmla="*/ 0 h 14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05" h="1406">
                    <a:moveTo>
                      <a:pt x="174" y="364"/>
                    </a:moveTo>
                    <a:lnTo>
                      <a:pt x="878" y="1023"/>
                    </a:lnTo>
                    <a:lnTo>
                      <a:pt x="2805" y="0"/>
                    </a:lnTo>
                    <a:lnTo>
                      <a:pt x="750" y="1406"/>
                    </a:lnTo>
                    <a:lnTo>
                      <a:pt x="0" y="349"/>
                    </a:lnTo>
                    <a:lnTo>
                      <a:pt x="174" y="36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60" name="Text Box 39"/>
              <p:cNvSpPr txBox="1">
                <a:spLocks noChangeArrowheads="1"/>
              </p:cNvSpPr>
              <p:nvPr/>
            </p:nvSpPr>
            <p:spPr bwMode="auto">
              <a:xfrm>
                <a:off x="1701" y="2659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rgbClr val="00FF00"/>
                    </a:solidFill>
                  </a:rPr>
                  <a:t>OK</a:t>
                </a:r>
              </a:p>
            </p:txBody>
          </p:sp>
        </p:grpSp>
        <p:sp>
          <p:nvSpPr>
            <p:cNvPr id="10257" name="Arc 42"/>
            <p:cNvSpPr>
              <a:spLocks/>
            </p:cNvSpPr>
            <p:nvPr/>
          </p:nvSpPr>
          <p:spPr bwMode="auto">
            <a:xfrm rot="3647578">
              <a:off x="2847" y="2489"/>
              <a:ext cx="928" cy="1043"/>
            </a:xfrm>
            <a:custGeom>
              <a:avLst/>
              <a:gdLst>
                <a:gd name="T0" fmla="*/ 0 w 19551"/>
                <a:gd name="T1" fmla="*/ 0 h 21600"/>
                <a:gd name="T2" fmla="*/ 0 w 19551"/>
                <a:gd name="T3" fmla="*/ 0 h 21600"/>
                <a:gd name="T4" fmla="*/ 0 w 1955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1" h="21600" fill="none" extrusionOk="0">
                  <a:moveTo>
                    <a:pt x="-1" y="39"/>
                  </a:moveTo>
                  <a:cubicBezTo>
                    <a:pt x="436" y="13"/>
                    <a:pt x="873" y="-1"/>
                    <a:pt x="1310" y="0"/>
                  </a:cubicBezTo>
                  <a:cubicBezTo>
                    <a:pt x="8706" y="0"/>
                    <a:pt x="15589" y="3784"/>
                    <a:pt x="19550" y="10031"/>
                  </a:cubicBezTo>
                </a:path>
                <a:path w="19551" h="21600" stroke="0" extrusionOk="0">
                  <a:moveTo>
                    <a:pt x="-1" y="39"/>
                  </a:moveTo>
                  <a:cubicBezTo>
                    <a:pt x="436" y="13"/>
                    <a:pt x="873" y="-1"/>
                    <a:pt x="1310" y="0"/>
                  </a:cubicBezTo>
                  <a:cubicBezTo>
                    <a:pt x="8706" y="0"/>
                    <a:pt x="15589" y="3784"/>
                    <a:pt x="19550" y="10031"/>
                  </a:cubicBezTo>
                  <a:lnTo>
                    <a:pt x="1310" y="21600"/>
                  </a:lnTo>
                  <a:lnTo>
                    <a:pt x="-1" y="3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58" name="Text Box 44"/>
            <p:cNvSpPr txBox="1">
              <a:spLocks noChangeArrowheads="1"/>
            </p:cNvSpPr>
            <p:nvPr/>
          </p:nvSpPr>
          <p:spPr bwMode="auto">
            <a:xfrm>
              <a:off x="4330" y="2688"/>
              <a:ext cx="7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/>
                <a:t>(inverse)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Rectangle 1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Theory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736"/>
            <a:ext cx="7991475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Reference medium and perturbation (marine case)</a:t>
            </a:r>
          </a:p>
        </p:txBody>
      </p:sp>
      <p:grpSp>
        <p:nvGrpSpPr>
          <p:cNvPr id="11268" name="Group 56"/>
          <p:cNvGrpSpPr>
            <a:grpSpLocks/>
          </p:cNvGrpSpPr>
          <p:nvPr/>
        </p:nvGrpSpPr>
        <p:grpSpPr bwMode="auto">
          <a:xfrm>
            <a:off x="468313" y="1987773"/>
            <a:ext cx="2303462" cy="2520950"/>
            <a:chOff x="295" y="1298"/>
            <a:chExt cx="1451" cy="1588"/>
          </a:xfrm>
        </p:grpSpPr>
        <p:sp>
          <p:nvSpPr>
            <p:cNvPr id="11284" name="Rectangle 39"/>
            <p:cNvSpPr>
              <a:spLocks noChangeArrowheads="1"/>
            </p:cNvSpPr>
            <p:nvPr/>
          </p:nvSpPr>
          <p:spPr bwMode="auto">
            <a:xfrm>
              <a:off x="295" y="1298"/>
              <a:ext cx="1451" cy="15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85" name="Rectangle 40"/>
            <p:cNvSpPr>
              <a:spLocks noChangeArrowheads="1"/>
            </p:cNvSpPr>
            <p:nvPr/>
          </p:nvSpPr>
          <p:spPr bwMode="auto">
            <a:xfrm>
              <a:off x="311" y="1298"/>
              <a:ext cx="1424" cy="27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86" name="Rectangle 45" descr="5%"/>
            <p:cNvSpPr>
              <a:spLocks noChangeArrowheads="1"/>
            </p:cNvSpPr>
            <p:nvPr/>
          </p:nvSpPr>
          <p:spPr bwMode="auto">
            <a:xfrm>
              <a:off x="307" y="2199"/>
              <a:ext cx="1424" cy="680"/>
            </a:xfrm>
            <a:prstGeom prst="rect">
              <a:avLst/>
            </a:prstGeom>
            <a:pattFill prst="pct5">
              <a:fgClr>
                <a:schemeClr val="bg2"/>
              </a:fgClr>
              <a:bgClr>
                <a:srgbClr val="993300"/>
              </a:bgClr>
            </a:pattFill>
            <a:ln w="9525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87" name="Text Box 47"/>
            <p:cNvSpPr txBox="1">
              <a:spLocks noChangeArrowheads="1"/>
            </p:cNvSpPr>
            <p:nvPr/>
          </p:nvSpPr>
          <p:spPr bwMode="auto">
            <a:xfrm>
              <a:off x="884" y="1344"/>
              <a:ext cx="2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2"/>
                  </a:solidFill>
                </a:rPr>
                <a:t>air</a:t>
              </a:r>
            </a:p>
          </p:txBody>
        </p:sp>
        <p:sp>
          <p:nvSpPr>
            <p:cNvPr id="11288" name="Text Box 48"/>
            <p:cNvSpPr txBox="1">
              <a:spLocks noChangeArrowheads="1"/>
            </p:cNvSpPr>
            <p:nvPr/>
          </p:nvSpPr>
          <p:spPr bwMode="auto">
            <a:xfrm>
              <a:off x="793" y="1933"/>
              <a:ext cx="4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water</a:t>
              </a:r>
            </a:p>
          </p:txBody>
        </p:sp>
        <p:sp>
          <p:nvSpPr>
            <p:cNvPr id="11289" name="Text Box 49"/>
            <p:cNvSpPr txBox="1">
              <a:spLocks noChangeArrowheads="1"/>
            </p:cNvSpPr>
            <p:nvPr/>
          </p:nvSpPr>
          <p:spPr bwMode="auto">
            <a:xfrm>
              <a:off x="793" y="2568"/>
              <a:ext cx="40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earth</a:t>
              </a:r>
            </a:p>
          </p:txBody>
        </p:sp>
      </p:grpSp>
      <p:sp>
        <p:nvSpPr>
          <p:cNvPr id="11269" name="Text Box 53"/>
          <p:cNvSpPr txBox="1">
            <a:spLocks noChangeArrowheads="1"/>
          </p:cNvSpPr>
          <p:nvPr/>
        </p:nvSpPr>
        <p:spPr bwMode="auto">
          <a:xfrm>
            <a:off x="2916238" y="314982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=</a:t>
            </a:r>
          </a:p>
        </p:txBody>
      </p:sp>
      <p:grpSp>
        <p:nvGrpSpPr>
          <p:cNvPr id="27709" name="Group 61"/>
          <p:cNvGrpSpPr>
            <a:grpSpLocks/>
          </p:cNvGrpSpPr>
          <p:nvPr/>
        </p:nvGrpSpPr>
        <p:grpSpPr bwMode="auto">
          <a:xfrm>
            <a:off x="3492500" y="1987773"/>
            <a:ext cx="5327650" cy="2530475"/>
            <a:chOff x="2200" y="1298"/>
            <a:chExt cx="3356" cy="1594"/>
          </a:xfrm>
        </p:grpSpPr>
        <p:sp>
          <p:nvSpPr>
            <p:cNvPr id="11275" name="Rectangle 41"/>
            <p:cNvSpPr>
              <a:spLocks noChangeArrowheads="1"/>
            </p:cNvSpPr>
            <p:nvPr/>
          </p:nvSpPr>
          <p:spPr bwMode="auto">
            <a:xfrm>
              <a:off x="2200" y="1304"/>
              <a:ext cx="1451" cy="15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76" name="Rectangle 42"/>
            <p:cNvSpPr>
              <a:spLocks noChangeArrowheads="1"/>
            </p:cNvSpPr>
            <p:nvPr/>
          </p:nvSpPr>
          <p:spPr bwMode="auto">
            <a:xfrm>
              <a:off x="2216" y="1304"/>
              <a:ext cx="1424" cy="27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77" name="Rectangle 43"/>
            <p:cNvSpPr>
              <a:spLocks noChangeArrowheads="1"/>
            </p:cNvSpPr>
            <p:nvPr/>
          </p:nvSpPr>
          <p:spPr bwMode="auto">
            <a:xfrm>
              <a:off x="4105" y="1304"/>
              <a:ext cx="1451" cy="1588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78" name="Rectangle 44"/>
            <p:cNvSpPr>
              <a:spLocks noChangeArrowheads="1"/>
            </p:cNvSpPr>
            <p:nvPr/>
          </p:nvSpPr>
          <p:spPr bwMode="auto">
            <a:xfrm>
              <a:off x="4117" y="1298"/>
              <a:ext cx="1424" cy="1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79" name="Rectangle 46" descr="5%"/>
            <p:cNvSpPr>
              <a:spLocks noChangeArrowheads="1"/>
            </p:cNvSpPr>
            <p:nvPr/>
          </p:nvSpPr>
          <p:spPr bwMode="auto">
            <a:xfrm>
              <a:off x="4114" y="2202"/>
              <a:ext cx="1424" cy="680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rgbClr val="FF6600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80" name="Text Box 50"/>
            <p:cNvSpPr txBox="1">
              <a:spLocks noChangeArrowheads="1"/>
            </p:cNvSpPr>
            <p:nvPr/>
          </p:nvSpPr>
          <p:spPr bwMode="auto">
            <a:xfrm>
              <a:off x="2777" y="1350"/>
              <a:ext cx="2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2"/>
                  </a:solidFill>
                </a:rPr>
                <a:t>air</a:t>
              </a:r>
            </a:p>
          </p:txBody>
        </p:sp>
        <p:sp>
          <p:nvSpPr>
            <p:cNvPr id="11281" name="Text Box 51"/>
            <p:cNvSpPr txBox="1">
              <a:spLocks noChangeArrowheads="1"/>
            </p:cNvSpPr>
            <p:nvPr/>
          </p:nvSpPr>
          <p:spPr bwMode="auto">
            <a:xfrm>
              <a:off x="2686" y="1939"/>
              <a:ext cx="4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water</a:t>
              </a:r>
            </a:p>
          </p:txBody>
        </p:sp>
        <p:sp>
          <p:nvSpPr>
            <p:cNvPr id="11282" name="Text Box 52"/>
            <p:cNvSpPr txBox="1">
              <a:spLocks noChangeArrowheads="1"/>
            </p:cNvSpPr>
            <p:nvPr/>
          </p:nvSpPr>
          <p:spPr bwMode="auto">
            <a:xfrm>
              <a:off x="4468" y="2574"/>
              <a:ext cx="8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perturbation</a:t>
              </a:r>
            </a:p>
          </p:txBody>
        </p:sp>
        <p:sp>
          <p:nvSpPr>
            <p:cNvPr id="11283" name="Text Box 54"/>
            <p:cNvSpPr txBox="1">
              <a:spLocks noChangeArrowheads="1"/>
            </p:cNvSpPr>
            <p:nvPr/>
          </p:nvSpPr>
          <p:spPr bwMode="auto">
            <a:xfrm>
              <a:off x="3742" y="2075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/>
                <a:t>+</a:t>
              </a:r>
            </a:p>
          </p:txBody>
        </p:sp>
      </p:grpSp>
      <p:grpSp>
        <p:nvGrpSpPr>
          <p:cNvPr id="27708" name="Group 60"/>
          <p:cNvGrpSpPr>
            <a:grpSpLocks/>
          </p:cNvGrpSpPr>
          <p:nvPr/>
        </p:nvGrpSpPr>
        <p:grpSpPr bwMode="auto">
          <a:xfrm>
            <a:off x="468313" y="4869086"/>
            <a:ext cx="8064500" cy="457200"/>
            <a:chOff x="295" y="3113"/>
            <a:chExt cx="5080" cy="288"/>
          </a:xfrm>
        </p:grpSpPr>
        <p:sp>
          <p:nvSpPr>
            <p:cNvPr id="11272" name="Text Box 57"/>
            <p:cNvSpPr txBox="1">
              <a:spLocks noChangeArrowheads="1"/>
            </p:cNvSpPr>
            <p:nvPr/>
          </p:nvSpPr>
          <p:spPr bwMode="auto">
            <a:xfrm>
              <a:off x="295" y="3113"/>
              <a:ext cx="12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/>
                <a:t>Actual medium</a:t>
              </a:r>
            </a:p>
          </p:txBody>
        </p:sp>
        <p:sp>
          <p:nvSpPr>
            <p:cNvPr id="11273" name="Text Box 58"/>
            <p:cNvSpPr txBox="1">
              <a:spLocks noChangeArrowheads="1"/>
            </p:cNvSpPr>
            <p:nvPr/>
          </p:nvSpPr>
          <p:spPr bwMode="auto">
            <a:xfrm>
              <a:off x="2154" y="3113"/>
              <a:ext cx="15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/>
                <a:t>Reference medium</a:t>
              </a:r>
            </a:p>
          </p:txBody>
        </p:sp>
        <p:sp>
          <p:nvSpPr>
            <p:cNvPr id="11274" name="Text Box 59"/>
            <p:cNvSpPr txBox="1">
              <a:spLocks noChangeArrowheads="1"/>
            </p:cNvSpPr>
            <p:nvPr/>
          </p:nvSpPr>
          <p:spPr bwMode="auto">
            <a:xfrm>
              <a:off x="4321" y="3113"/>
              <a:ext cx="10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/>
                <a:t>Perturbation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2"/>
</p:tagLst>
</file>

<file path=ppt/theme/theme1.xml><?xml version="1.0" encoding="utf-8"?>
<a:theme xmlns:a="http://schemas.openxmlformats.org/drawingml/2006/main" name="Fluxo">
  <a:themeElements>
    <a:clrScheme name="Flux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xo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ux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x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Fluxo</Template>
  <TotalTime>3109</TotalTime>
  <Words>1737</Words>
  <Application>Microsoft Office PowerPoint</Application>
  <PresentationFormat>On-screen Show (4:3)</PresentationFormat>
  <Paragraphs>407</Paragraphs>
  <Slides>57</Slides>
  <Notes>57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Fluxo</vt:lpstr>
      <vt:lpstr>Internal Multiple Removal in Offshore Brazil Seismic Data Using the Inverse Scattering Series</vt:lpstr>
      <vt:lpstr>Outline</vt:lpstr>
      <vt:lpstr>Introduction and problem</vt:lpstr>
      <vt:lpstr>Introduction and problem</vt:lpstr>
      <vt:lpstr>Introduction and problem</vt:lpstr>
      <vt:lpstr>Objectives</vt:lpstr>
      <vt:lpstr>Theory</vt:lpstr>
      <vt:lpstr>Theory</vt:lpstr>
      <vt:lpstr>Theory</vt:lpstr>
      <vt:lpstr>Theory</vt:lpstr>
      <vt:lpstr>Theory</vt:lpstr>
      <vt:lpstr>Theory</vt:lpstr>
      <vt:lpstr>Theory</vt:lpstr>
      <vt:lpstr>Theory</vt:lpstr>
      <vt:lpstr>Theory</vt:lpstr>
      <vt:lpstr>Theory</vt:lpstr>
      <vt:lpstr>Theory</vt:lpstr>
      <vt:lpstr>Theory</vt:lpstr>
      <vt:lpstr>Theory</vt:lpstr>
      <vt:lpstr>Theory</vt:lpstr>
      <vt:lpstr>Theory</vt:lpstr>
      <vt:lpstr>Theory</vt:lpstr>
      <vt:lpstr>Theory</vt:lpstr>
      <vt:lpstr>Theory</vt:lpstr>
      <vt:lpstr>Theory</vt:lpstr>
      <vt:lpstr>Theory</vt:lpstr>
      <vt:lpstr>Theory</vt:lpstr>
      <vt:lpstr>Theory</vt:lpstr>
      <vt:lpstr>Theory</vt:lpstr>
      <vt:lpstr>Theory</vt:lpstr>
      <vt:lpstr>Theory</vt:lpstr>
      <vt:lpstr>Theory</vt:lpstr>
      <vt:lpstr>Application to real data</vt:lpstr>
      <vt:lpstr>Data processing</vt:lpstr>
      <vt:lpstr>Data processing</vt:lpstr>
      <vt:lpstr>Data processing</vt:lpstr>
      <vt:lpstr>Data processing</vt:lpstr>
      <vt:lpstr>Data processing</vt:lpstr>
      <vt:lpstr>Multiple attenuation</vt:lpstr>
      <vt:lpstr>Multiple attenuation</vt:lpstr>
      <vt:lpstr>Multiple attenuation</vt:lpstr>
      <vt:lpstr>Multiple attenuation</vt:lpstr>
      <vt:lpstr>Multiple attenuation</vt:lpstr>
      <vt:lpstr>Multiple attenuation</vt:lpstr>
      <vt:lpstr>Multiple attenuation</vt:lpstr>
      <vt:lpstr>Multiple attenuation</vt:lpstr>
      <vt:lpstr>Multiple attenuation</vt:lpstr>
      <vt:lpstr>Multiple attenuation</vt:lpstr>
      <vt:lpstr>Multiple attenuation</vt:lpstr>
      <vt:lpstr>Multiple attenuation</vt:lpstr>
      <vt:lpstr>Multiple attenuation</vt:lpstr>
      <vt:lpstr>Conclusions</vt:lpstr>
      <vt:lpstr>Conclusions</vt:lpstr>
      <vt:lpstr>Future work</vt:lpstr>
      <vt:lpstr>Acknowledgments</vt:lpstr>
      <vt:lpstr>Multiple attenuation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Multiple Removal in Offshore Brazil Seismic Data Using the Inverse Scattering Series</dc:title>
  <dc:creator>andre</dc:creator>
  <cp:lastModifiedBy>Andre-Hanah</cp:lastModifiedBy>
  <cp:revision>294</cp:revision>
  <dcterms:created xsi:type="dcterms:W3CDTF">2011-08-01T16:31:32Z</dcterms:created>
  <dcterms:modified xsi:type="dcterms:W3CDTF">2011-11-07T23:24:29Z</dcterms:modified>
</cp:coreProperties>
</file>